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8" d="100"/>
          <a:sy n="88" d="100"/>
        </p:scale>
        <p:origin x="-96" y="-4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B65052F-1B46-4F17-9550-7866B968C872}" type="datetimeFigureOut">
              <a:rPr lang="fr-FR" smtClean="0"/>
              <a:t>23/11/2015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176B57-18E2-40F6-9DE4-B1EAA942962D}"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65052F-1B46-4F17-9550-7866B968C872}" type="datetimeFigureOut">
              <a:rPr lang="fr-FR" smtClean="0"/>
              <a:t>23/11/2015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176B57-18E2-40F6-9DE4-B1EAA942962D}"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65052F-1B46-4F17-9550-7866B968C872}" type="datetimeFigureOut">
              <a:rPr lang="fr-FR" smtClean="0"/>
              <a:t>23/11/2015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176B57-18E2-40F6-9DE4-B1EAA942962D}"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65052F-1B46-4F17-9550-7866B968C872}" type="datetimeFigureOut">
              <a:rPr lang="fr-FR" smtClean="0"/>
              <a:t>23/11/2015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176B57-18E2-40F6-9DE4-B1EAA942962D}"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B65052F-1B46-4F17-9550-7866B968C872}" type="datetimeFigureOut">
              <a:rPr lang="fr-FR" smtClean="0"/>
              <a:t>23/11/2015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176B57-18E2-40F6-9DE4-B1EAA942962D}"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B65052F-1B46-4F17-9550-7866B968C872}" type="datetimeFigureOut">
              <a:rPr lang="fr-FR" smtClean="0"/>
              <a:t>23/11/2015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A176B57-18E2-40F6-9DE4-B1EAA942962D}"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B65052F-1B46-4F17-9550-7866B968C872}" type="datetimeFigureOut">
              <a:rPr lang="fr-FR" smtClean="0"/>
              <a:t>23/11/2015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A176B57-18E2-40F6-9DE4-B1EAA942962D}"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B65052F-1B46-4F17-9550-7866B968C872}" type="datetimeFigureOut">
              <a:rPr lang="fr-FR" smtClean="0"/>
              <a:t>23/11/2015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A176B57-18E2-40F6-9DE4-B1EAA942962D}"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B65052F-1B46-4F17-9550-7866B968C872}" type="datetimeFigureOut">
              <a:rPr lang="fr-FR" smtClean="0"/>
              <a:t>23/11/2015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A176B57-18E2-40F6-9DE4-B1EAA942962D}"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B65052F-1B46-4F17-9550-7866B968C872}" type="datetimeFigureOut">
              <a:rPr lang="fr-FR" smtClean="0"/>
              <a:t>23/11/2015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A176B57-18E2-40F6-9DE4-B1EAA942962D}"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B65052F-1B46-4F17-9550-7866B968C872}" type="datetimeFigureOut">
              <a:rPr lang="fr-FR" smtClean="0"/>
              <a:t>23/11/2015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A176B57-18E2-40F6-9DE4-B1EAA942962D}"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8000"/>
            <a:lum/>
          </a:blip>
          <a:srcRect/>
          <a:tile tx="0" ty="0" sx="100000" sy="100000" flip="none" algn="tl"/>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65052F-1B46-4F17-9550-7866B968C872}" type="datetimeFigureOut">
              <a:rPr lang="fr-FR" smtClean="0"/>
              <a:t>23/11/2015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176B57-18E2-40F6-9DE4-B1EAA942962D}"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p21.gouv.fr/fr/ccnucc" TargetMode="External"/><Relationship Id="rId2" Type="http://schemas.openxmlformats.org/officeDocument/2006/relationships/hyperlink" Target="http://unfccc.int/portal_francophone/essential_background/convention/items/3270.php" TargetMode="External"/><Relationship Id="rId1" Type="http://schemas.openxmlformats.org/officeDocument/2006/relationships/slideLayout" Target="../slideLayouts/slideLayout1.xml"/><Relationship Id="rId6" Type="http://schemas.openxmlformats.org/officeDocument/2006/relationships/hyperlink" Target="http://unfccc.int/bodies/body/6383.php" TargetMode="External"/><Relationship Id="rId5" Type="http://schemas.openxmlformats.org/officeDocument/2006/relationships/hyperlink" Target="http://unfccc.int/parties_and_observers/parties/items/2352.php" TargetMode="External"/><Relationship Id="rId4" Type="http://schemas.openxmlformats.org/officeDocument/2006/relationships/hyperlink" Target="http://www.cop21.gouv.fr/fr/sommet-de-la-terre"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www.connaissancedesenergies.org/quel-est-precisement-le-role-du-giec-141105"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www.connaissancedesenergies.org/fiche-pedagogique/cop21-conference-sur-le-climat-de-pari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cop21.gouv.fr/fr/node/286"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857256"/>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fr-FR" b="1" u="sng" dirty="0" smtClean="0"/>
              <a:t/>
            </a:r>
            <a:br>
              <a:rPr lang="fr-FR" b="1" u="sng" dirty="0" smtClean="0"/>
            </a:br>
            <a:r>
              <a:rPr lang="fr-FR" b="1" u="sng" dirty="0" smtClean="0"/>
              <a:t>QU’EST-CE </a:t>
            </a:r>
            <a:r>
              <a:rPr lang="fr-FR" b="1" u="sng" dirty="0"/>
              <a:t>QUE LA COP21 ?</a:t>
            </a:r>
            <a:r>
              <a:rPr lang="fr-FR" dirty="0"/>
              <a:t/>
            </a:r>
            <a:br>
              <a:rPr lang="fr-FR" dirty="0"/>
            </a:br>
            <a:endParaRPr lang="fr-FR" dirty="0"/>
          </a:p>
        </p:txBody>
      </p:sp>
      <p:sp>
        <p:nvSpPr>
          <p:cNvPr id="3" name="Sous-titre 2"/>
          <p:cNvSpPr>
            <a:spLocks noGrp="1"/>
          </p:cNvSpPr>
          <p:nvPr>
            <p:ph type="subTitle" idx="1"/>
          </p:nvPr>
        </p:nvSpPr>
        <p:spPr>
          <a:xfrm>
            <a:off x="0" y="1142984"/>
            <a:ext cx="9144000" cy="5357850"/>
          </a:xfrm>
        </p:spPr>
        <p:txBody>
          <a:bodyPr>
            <a:normAutofit fontScale="70000" lnSpcReduction="20000"/>
          </a:bodyPr>
          <a:lstStyle/>
          <a:p>
            <a:pPr algn="just"/>
            <a:r>
              <a:rPr lang="fr-FR" dirty="0">
                <a:solidFill>
                  <a:schemeClr val="tx1"/>
                </a:solidFill>
              </a:rPr>
              <a:t>La France va accueillir et présider la 21</a:t>
            </a:r>
            <a:r>
              <a:rPr lang="fr-FR" baseline="30000" dirty="0">
                <a:solidFill>
                  <a:schemeClr val="tx1"/>
                </a:solidFill>
              </a:rPr>
              <a:t>e</a:t>
            </a:r>
            <a:r>
              <a:rPr lang="fr-FR" dirty="0">
                <a:solidFill>
                  <a:schemeClr val="tx1"/>
                </a:solidFill>
              </a:rPr>
              <a:t> Conférence des parties de la Convention-cadre des Nations unies sur les changements climatiques de 2015 (COP21/CMP11), aussi appelée « Paris 2015 », </a:t>
            </a:r>
            <a:r>
              <a:rPr lang="fr-FR" b="1" dirty="0">
                <a:solidFill>
                  <a:schemeClr val="tx1"/>
                </a:solidFill>
              </a:rPr>
              <a:t>du 30 novembre au 11 décembre 2015</a:t>
            </a:r>
            <a:r>
              <a:rPr lang="fr-FR" dirty="0">
                <a:solidFill>
                  <a:schemeClr val="tx1"/>
                </a:solidFill>
              </a:rPr>
              <a:t>. </a:t>
            </a:r>
          </a:p>
          <a:p>
            <a:pPr algn="just"/>
            <a:r>
              <a:rPr lang="fr-FR" dirty="0">
                <a:solidFill>
                  <a:schemeClr val="tx1"/>
                </a:solidFill>
              </a:rPr>
              <a:t>La </a:t>
            </a:r>
            <a:r>
              <a:rPr lang="fr-FR" dirty="0">
                <a:solidFill>
                  <a:schemeClr val="tx1"/>
                </a:solidFill>
                <a:hlinkClick r:id="rId2"/>
              </a:rPr>
              <a:t>Convention-cadre des Nations unies sur les changements climatiques</a:t>
            </a:r>
            <a:r>
              <a:rPr lang="fr-FR" dirty="0">
                <a:solidFill>
                  <a:schemeClr val="tx1"/>
                </a:solidFill>
              </a:rPr>
              <a:t>, dite « </a:t>
            </a:r>
            <a:r>
              <a:rPr lang="fr-FR" dirty="0">
                <a:solidFill>
                  <a:schemeClr val="tx1"/>
                </a:solidFill>
                <a:hlinkClick r:id="rId3"/>
              </a:rPr>
              <a:t>CCNUCC </a:t>
            </a:r>
            <a:r>
              <a:rPr lang="fr-FR" dirty="0">
                <a:solidFill>
                  <a:schemeClr val="tx1"/>
                </a:solidFill>
              </a:rPr>
              <a:t>» (« UNFCCC » en anglais), a été adoptée au cours </a:t>
            </a:r>
            <a:r>
              <a:rPr lang="fr-FR" dirty="0" smtClean="0">
                <a:solidFill>
                  <a:schemeClr val="tx1"/>
                </a:solidFill>
              </a:rPr>
              <a:t>du </a:t>
            </a:r>
            <a:r>
              <a:rPr lang="fr-FR" dirty="0" smtClean="0">
                <a:solidFill>
                  <a:schemeClr val="tx1"/>
                </a:solidFill>
                <a:hlinkClick r:id="rId4"/>
              </a:rPr>
              <a:t>sommet </a:t>
            </a:r>
            <a:r>
              <a:rPr lang="fr-FR" dirty="0">
                <a:solidFill>
                  <a:schemeClr val="tx1"/>
                </a:solidFill>
                <a:hlinkClick r:id="rId4"/>
              </a:rPr>
              <a:t>de la Terre de Rio de Janeiro</a:t>
            </a:r>
            <a:r>
              <a:rPr lang="fr-FR" dirty="0">
                <a:solidFill>
                  <a:schemeClr val="tx1"/>
                </a:solidFill>
              </a:rPr>
              <a:t> en 1992. Elle est entrée en vigueur le 21 mars 1994 et a été ratifiée par 196 « </a:t>
            </a:r>
            <a:r>
              <a:rPr lang="fr-FR" dirty="0">
                <a:solidFill>
                  <a:schemeClr val="tx1"/>
                </a:solidFill>
                <a:hlinkClick r:id="rId5"/>
              </a:rPr>
              <a:t>parties </a:t>
            </a:r>
            <a:r>
              <a:rPr lang="fr-FR" dirty="0">
                <a:solidFill>
                  <a:schemeClr val="tx1"/>
                </a:solidFill>
              </a:rPr>
              <a:t>» prenantes à la Convention. </a:t>
            </a:r>
          </a:p>
          <a:p>
            <a:pPr algn="just"/>
            <a:r>
              <a:rPr lang="fr-FR" dirty="0">
                <a:solidFill>
                  <a:schemeClr val="tx1"/>
                </a:solidFill>
              </a:rPr>
              <a:t>Cette Convention-cadre est une convention universelle de principe, qui </a:t>
            </a:r>
            <a:r>
              <a:rPr lang="fr-FR" b="1" dirty="0">
                <a:solidFill>
                  <a:srgbClr val="00B050"/>
                </a:solidFill>
              </a:rPr>
              <a:t>reconnaît l’existence d’un changement climatique d’origine humaine et donne aux pays industrialisés le primat de la responsabilité pour lutter contre ce phénomène. </a:t>
            </a:r>
          </a:p>
          <a:p>
            <a:pPr algn="just"/>
            <a:r>
              <a:rPr lang="fr-FR" dirty="0">
                <a:solidFill>
                  <a:schemeClr val="tx1"/>
                </a:solidFill>
              </a:rPr>
              <a:t>La Conférence des parties (</a:t>
            </a:r>
            <a:r>
              <a:rPr lang="fr-FR" dirty="0">
                <a:solidFill>
                  <a:schemeClr val="tx1"/>
                </a:solidFill>
                <a:hlinkClick r:id="rId6"/>
              </a:rPr>
              <a:t>COP</a:t>
            </a:r>
            <a:r>
              <a:rPr lang="fr-FR" dirty="0">
                <a:solidFill>
                  <a:schemeClr val="tx1"/>
                </a:solidFill>
              </a:rPr>
              <a:t>), composée de tous les États « parties », constitue l’organe suprême de la Convention. Elle se réunit chaque année lors de conférences mondiales où sont prises des décisions pour respecter les objectifs de lutte contre les changements climatiques. Les décisions sont prises à </a:t>
            </a:r>
            <a:r>
              <a:rPr lang="fr-FR" b="1" dirty="0">
                <a:solidFill>
                  <a:schemeClr val="tx1"/>
                </a:solidFill>
              </a:rPr>
              <a:t>l’unanimité</a:t>
            </a:r>
            <a:r>
              <a:rPr lang="fr-FR" dirty="0">
                <a:solidFill>
                  <a:schemeClr val="tx1"/>
                </a:solidFill>
              </a:rPr>
              <a:t> ou par </a:t>
            </a:r>
            <a:r>
              <a:rPr lang="fr-FR" b="1" dirty="0">
                <a:solidFill>
                  <a:schemeClr val="tx1"/>
                </a:solidFill>
              </a:rPr>
              <a:t>consensus</a:t>
            </a:r>
            <a:r>
              <a:rPr lang="fr-FR" dirty="0">
                <a:solidFill>
                  <a:schemeClr val="tx1"/>
                </a:solidFill>
              </a:rPr>
              <a:t>. La COP, qui se tiendra à Paris, sera la 21e d’où le nom de « COP21 ».</a:t>
            </a:r>
          </a:p>
          <a:p>
            <a:pPr algn="just"/>
            <a:endParaRPr lang="fr-FR"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857256"/>
          </a:xfrm>
        </p:spPr>
        <p:style>
          <a:lnRef idx="1">
            <a:schemeClr val="accent3"/>
          </a:lnRef>
          <a:fillRef idx="2">
            <a:schemeClr val="accent3"/>
          </a:fillRef>
          <a:effectRef idx="1">
            <a:schemeClr val="accent3"/>
          </a:effectRef>
          <a:fontRef idx="minor">
            <a:schemeClr val="dk1"/>
          </a:fontRef>
        </p:style>
        <p:txBody>
          <a:bodyPr>
            <a:noAutofit/>
          </a:bodyPr>
          <a:lstStyle/>
          <a:p>
            <a:r>
              <a:rPr lang="fr-FR" sz="3000" u="sng" dirty="0" smtClean="0"/>
              <a:t/>
            </a:r>
            <a:br>
              <a:rPr lang="fr-FR" sz="3000" u="sng" dirty="0" smtClean="0"/>
            </a:br>
            <a:r>
              <a:rPr lang="fr-FR" sz="3000" dirty="0"/>
              <a:t>LE PROBLEME DU RECHAUFFEMENT CLIMATIQUE</a:t>
            </a:r>
            <a:br>
              <a:rPr lang="fr-FR" sz="3000" dirty="0"/>
            </a:br>
            <a:endParaRPr lang="fr-FR" sz="3000" dirty="0"/>
          </a:p>
        </p:txBody>
      </p:sp>
      <p:sp>
        <p:nvSpPr>
          <p:cNvPr id="3" name="Sous-titre 2"/>
          <p:cNvSpPr>
            <a:spLocks noGrp="1"/>
          </p:cNvSpPr>
          <p:nvPr>
            <p:ph type="subTitle" idx="1"/>
          </p:nvPr>
        </p:nvSpPr>
        <p:spPr>
          <a:xfrm>
            <a:off x="0" y="1142984"/>
            <a:ext cx="9144000" cy="5357850"/>
          </a:xfrm>
        </p:spPr>
        <p:txBody>
          <a:bodyPr>
            <a:normAutofit/>
          </a:bodyPr>
          <a:lstStyle/>
          <a:p>
            <a:r>
              <a:rPr lang="fr-FR" dirty="0"/>
              <a:t>Dans son 5</a:t>
            </a:r>
            <a:r>
              <a:rPr lang="fr-FR" baseline="30000" dirty="0"/>
              <a:t>e</a:t>
            </a:r>
            <a:r>
              <a:rPr lang="fr-FR" dirty="0"/>
              <a:t> rapport remis en 2014, </a:t>
            </a:r>
            <a:r>
              <a:rPr lang="fr-FR" u="sng" dirty="0">
                <a:hlinkClick r:id="rId2" tooltip="Quel est précisément le rôle du GIEC ?"/>
              </a:rPr>
              <a:t>le groupe d’experts du GIEC</a:t>
            </a:r>
            <a:r>
              <a:rPr lang="fr-FR" dirty="0"/>
              <a:t> explique que le réchauffement climatique est « sans équivoque » et sans précédent au cours du dernier millénaire. L’impact des activités humaines sur le réchauffement climatique est jugé « extrêmement probable </a:t>
            </a:r>
            <a:r>
              <a:rPr lang="fr-FR" dirty="0" smtClean="0"/>
              <a:t>»</a:t>
            </a:r>
            <a:r>
              <a:rPr lang="fr-FR" dirty="0"/>
              <a:t> : ces activités seraient d’ores et déjà responsables d’une hausse de température de 0,85°C depuis l’époque </a:t>
            </a:r>
            <a:r>
              <a:rPr lang="fr-FR" dirty="0" smtClean="0"/>
              <a:t>préindustrielle.</a:t>
            </a:r>
            <a:endParaRPr lang="fr-FR" dirty="0"/>
          </a:p>
          <a:p>
            <a:pPr algn="just"/>
            <a:endParaRPr lang="fr-FR"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5840435"/>
          </a:xfrm>
        </p:spPr>
        <p:txBody>
          <a:bodyPr>
            <a:normAutofit fontScale="77500" lnSpcReduction="20000"/>
          </a:bodyPr>
          <a:lstStyle/>
          <a:p>
            <a:r>
              <a:rPr lang="fr-FR" dirty="0"/>
              <a:t>Le GIEC a présenté deux scénarios :</a:t>
            </a:r>
          </a:p>
          <a:p>
            <a:pPr lvl="0"/>
            <a:r>
              <a:rPr lang="fr-FR" b="1" dirty="0"/>
              <a:t>un scénario dit « émetteur »</a:t>
            </a:r>
            <a:r>
              <a:rPr lang="fr-FR" dirty="0"/>
              <a:t> sans action particulière pour lutter contre le réchauffement, dans la lignée des 20 dernières années. Sur cette base, un réchauffement climatique pouvant atteindre</a:t>
            </a:r>
            <a:r>
              <a:rPr lang="fr-FR" u="sng" dirty="0">
                <a:hlinkClick r:id="rId2"/>
              </a:rPr>
              <a:t>(3)</a:t>
            </a:r>
            <a:r>
              <a:rPr lang="fr-FR" dirty="0"/>
              <a:t> 4°C à 5°C est attendu d’ici à 2100 avec de nombreuses conséquences jugées irréversibles : acidification des océans, perte de biodiversité, problèmes alimentaires et de ressources d’eau, augmentation du nombre de « réfugiés climatiques », etc. ;  </a:t>
            </a:r>
          </a:p>
          <a:p>
            <a:pPr lvl="0"/>
            <a:r>
              <a:rPr lang="fr-FR" b="1" dirty="0"/>
              <a:t>un scénario dit « sobre »</a:t>
            </a:r>
            <a:r>
              <a:rPr lang="fr-FR" dirty="0"/>
              <a:t> dans lequel les actions des États permettraient de limiter le réchauffement climatique à une hausse de température globale de 2°C d’ici à 2100 par rapport à la période 1861-1880</a:t>
            </a:r>
            <a:r>
              <a:rPr lang="fr-FR" u="sng" dirty="0">
                <a:hlinkClick r:id="rId2"/>
              </a:rPr>
              <a:t>(4)</a:t>
            </a:r>
            <a:r>
              <a:rPr lang="fr-FR" dirty="0"/>
              <a:t>, objectif énoncé lors du Sommet de Copenhague en 2009. Les effets ne seraient alors pas nuls mais plus « supportables » selon les travaux du GIEC.</a:t>
            </a:r>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428604"/>
            <a:ext cx="8501122" cy="5697559"/>
          </a:xfrm>
        </p:spPr>
        <p:txBody>
          <a:bodyPr>
            <a:normAutofit fontScale="92500" lnSpcReduction="10000"/>
          </a:bodyPr>
          <a:lstStyle/>
          <a:p>
            <a:pPr>
              <a:buNone/>
            </a:pPr>
            <a:r>
              <a:rPr lang="fr-FR" b="1" dirty="0">
                <a:solidFill>
                  <a:srgbClr val="00B050"/>
                </a:solidFill>
              </a:rPr>
              <a:t>Le scénario sobre du GIEC implique une réduction drastique des émissions de GES</a:t>
            </a:r>
            <a:r>
              <a:rPr lang="fr-FR" dirty="0"/>
              <a:t> : pour respecter l’objectif des 2°C, les émissions cumulées de GES dues aux activités humaines, dites « anthropiques », devraient être inférieures à 2 900 milliards de tonnes équivalent CO</a:t>
            </a:r>
            <a:r>
              <a:rPr lang="fr-FR" baseline="-25000" dirty="0"/>
              <a:t>2</a:t>
            </a:r>
            <a:r>
              <a:rPr lang="fr-FR" dirty="0"/>
              <a:t>entre l’ère préindustrielle et 2100. </a:t>
            </a:r>
            <a:endParaRPr lang="fr-FR" dirty="0" smtClean="0"/>
          </a:p>
          <a:p>
            <a:pPr>
              <a:buNone/>
            </a:pPr>
            <a:r>
              <a:rPr lang="fr-FR" b="1" dirty="0" smtClean="0">
                <a:solidFill>
                  <a:srgbClr val="00B050"/>
                </a:solidFill>
              </a:rPr>
              <a:t>Il </a:t>
            </a:r>
            <a:r>
              <a:rPr lang="fr-FR" b="1" dirty="0">
                <a:solidFill>
                  <a:srgbClr val="00B050"/>
                </a:solidFill>
              </a:rPr>
              <a:t>faudrait limiter les émissions d’ici à 2100 à environ 1 000 milliards de tonnes, soit l’équivalent d’environ 20 ans d’émissions mondiales au rythme actuel</a:t>
            </a:r>
            <a:r>
              <a:rPr lang="fr-FR" b="1" dirty="0" smtClean="0">
                <a:solidFill>
                  <a:srgbClr val="00B050"/>
                </a:solidFill>
              </a:rPr>
              <a:t>.</a:t>
            </a:r>
          </a:p>
          <a:p>
            <a:pPr>
              <a:buNone/>
            </a:pPr>
            <a:r>
              <a:rPr lang="fr-FR" dirty="0"/>
              <a:t>Or, les émissions mondiales continuent actuellement d’augmenter de près de 2% par an depuis 2000.</a:t>
            </a:r>
          </a:p>
          <a:p>
            <a:pPr>
              <a:buNone/>
            </a:pPr>
            <a:endParaRPr lang="fr-FR" b="1" dirty="0">
              <a:solidFill>
                <a:srgbClr val="00B050"/>
              </a:solidFill>
            </a:endParaRPr>
          </a:p>
          <a:p>
            <a:pPr>
              <a:buNone/>
            </a:pP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5470"/>
          </a:xfr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fontScale="90000"/>
          </a:bodyPr>
          <a:lstStyle/>
          <a:p>
            <a:r>
              <a:rPr lang="fr-FR" sz="4000" b="1" u="sng" dirty="0" smtClean="0">
                <a:solidFill>
                  <a:schemeClr val="dk1"/>
                </a:solidFill>
                <a:latin typeface="+mn-lt"/>
                <a:ea typeface="+mn-ea"/>
                <a:cs typeface="+mn-cs"/>
              </a:rPr>
              <a:t/>
            </a:r>
            <a:br>
              <a:rPr lang="fr-FR" sz="4000" b="1" u="sng" dirty="0" smtClean="0">
                <a:solidFill>
                  <a:schemeClr val="dk1"/>
                </a:solidFill>
                <a:latin typeface="+mn-lt"/>
                <a:ea typeface="+mn-ea"/>
                <a:cs typeface="+mn-cs"/>
              </a:rPr>
            </a:br>
            <a:r>
              <a:rPr lang="fr-FR" sz="4000" b="1" u="sng" dirty="0" smtClean="0">
                <a:solidFill>
                  <a:schemeClr val="dk1"/>
                </a:solidFill>
                <a:latin typeface="+mn-lt"/>
                <a:ea typeface="+mn-ea"/>
                <a:cs typeface="+mn-cs"/>
              </a:rPr>
              <a:t>QUELS </a:t>
            </a:r>
            <a:r>
              <a:rPr lang="fr-FR" sz="4000" b="1" u="sng" dirty="0">
                <a:solidFill>
                  <a:schemeClr val="dk1"/>
                </a:solidFill>
                <a:latin typeface="+mn-lt"/>
                <a:ea typeface="+mn-ea"/>
                <a:cs typeface="+mn-cs"/>
              </a:rPr>
              <a:t>SONT LES OBJECTIFS ? </a:t>
            </a:r>
            <a:br>
              <a:rPr lang="fr-FR" sz="4000" b="1" u="sng" dirty="0">
                <a:solidFill>
                  <a:schemeClr val="dk1"/>
                </a:solidFill>
                <a:latin typeface="+mn-lt"/>
                <a:ea typeface="+mn-ea"/>
                <a:cs typeface="+mn-cs"/>
              </a:rPr>
            </a:br>
            <a:endParaRPr lang="fr-FR" sz="4000" b="1" u="sng" dirty="0">
              <a:solidFill>
                <a:schemeClr val="dk1"/>
              </a:solidFill>
              <a:latin typeface="+mn-lt"/>
              <a:ea typeface="+mn-ea"/>
              <a:cs typeface="+mn-cs"/>
            </a:endParaRPr>
          </a:p>
        </p:txBody>
      </p:sp>
      <p:sp>
        <p:nvSpPr>
          <p:cNvPr id="3" name="Espace réservé du contenu 2"/>
          <p:cNvSpPr>
            <a:spLocks noGrp="1"/>
          </p:cNvSpPr>
          <p:nvPr>
            <p:ph idx="1"/>
          </p:nvPr>
        </p:nvSpPr>
        <p:spPr>
          <a:xfrm>
            <a:off x="142844" y="1142985"/>
            <a:ext cx="8715436" cy="2000264"/>
          </a:xfrm>
        </p:spPr>
        <p:txBody>
          <a:bodyPr>
            <a:normAutofit fontScale="77500" lnSpcReduction="20000"/>
          </a:bodyPr>
          <a:lstStyle/>
          <a:p>
            <a:pPr lvl="0"/>
            <a:r>
              <a:rPr lang="fr-FR" dirty="0"/>
              <a:t>Elle doit aboutir à un </a:t>
            </a:r>
            <a:r>
              <a:rPr lang="fr-FR" dirty="0">
                <a:solidFill>
                  <a:srgbClr val="00B050"/>
                </a:solidFill>
              </a:rPr>
              <a:t>nouvel accord international sur le climat, applicable à tous les pays </a:t>
            </a:r>
            <a:r>
              <a:rPr lang="fr-FR" dirty="0"/>
              <a:t>(qui devront donc le signer et le ratifier), dans l’objectif de maintenir le réchauffement mondial en deçà de 2°</a:t>
            </a:r>
            <a:r>
              <a:rPr lang="fr-FR" dirty="0" err="1"/>
              <a:t>C.Les</a:t>
            </a:r>
            <a:r>
              <a:rPr lang="fr-FR" dirty="0"/>
              <a:t> émissions mondiales de gaz à effet de serre (GES) couvertes par le protocole de Kyoto ont augmenté de 80% entre 1970 et 2010</a:t>
            </a:r>
            <a:r>
              <a:rPr lang="fr-FR" dirty="0" smtClean="0"/>
              <a:t>.</a:t>
            </a:r>
            <a:r>
              <a:rPr lang="fr-FR" dirty="0"/>
              <a:t> </a:t>
            </a:r>
          </a:p>
        </p:txBody>
      </p:sp>
      <p:sp>
        <p:nvSpPr>
          <p:cNvPr id="4" name="ZoneTexte 3"/>
          <p:cNvSpPr txBox="1"/>
          <p:nvPr/>
        </p:nvSpPr>
        <p:spPr>
          <a:xfrm>
            <a:off x="142844" y="3071810"/>
            <a:ext cx="8858312" cy="2308324"/>
          </a:xfrm>
          <a:prstGeom prst="rect">
            <a:avLst/>
          </a:prstGeom>
          <a:noFill/>
        </p:spPr>
        <p:txBody>
          <a:bodyPr wrap="square" rtlCol="0">
            <a:spAutoFit/>
          </a:bodyPr>
          <a:lstStyle/>
          <a:p>
            <a:pPr lvl="0">
              <a:buFont typeface="Arial" pitchFamily="34" charset="0"/>
              <a:buChar char="•"/>
            </a:pPr>
            <a:r>
              <a:rPr lang="fr-FR" dirty="0" smtClean="0"/>
              <a:t> Autre objectif essentiel visé à Paris </a:t>
            </a:r>
            <a:r>
              <a:rPr lang="fr-FR" dirty="0" smtClean="0">
                <a:solidFill>
                  <a:srgbClr val="00B050"/>
                </a:solidFill>
              </a:rPr>
              <a:t>: </a:t>
            </a:r>
            <a:r>
              <a:rPr lang="fr-FR" b="1" dirty="0" smtClean="0">
                <a:solidFill>
                  <a:srgbClr val="00B050"/>
                </a:solidFill>
              </a:rPr>
              <a:t>la mobilisation de 100 milliards de dollars par an par les pays développés, de source publique et privée, à partir de 2020</a:t>
            </a:r>
            <a:r>
              <a:rPr lang="fr-FR" dirty="0" smtClean="0"/>
              <a:t>. Cet engagement, formulé lors de la conférence sur le climat de Copenhague en 2009, doit permettre aux pays en développement de lutter contre le dérèglement climatique tout en favorisant un développement durable et juste. </a:t>
            </a:r>
            <a:r>
              <a:rPr lang="fr-FR" b="1" dirty="0" smtClean="0"/>
              <a:t>Une partie de ces financements transitera par le Fonds vert pour le climat, dont la première capitalisation a atteint 10,2 milliards de dollars, dont près d’un milliard abondé par la </a:t>
            </a:r>
            <a:r>
              <a:rPr lang="fr-FR" b="1" dirty="0" err="1" smtClean="0"/>
              <a:t>France.</a:t>
            </a:r>
            <a:r>
              <a:rPr lang="fr-FR" i="1" dirty="0" err="1" smtClean="0">
                <a:hlinkClick r:id="rId2"/>
              </a:rPr>
              <a:t>Retrouvez</a:t>
            </a:r>
            <a:r>
              <a:rPr lang="fr-FR" i="1" dirty="0" smtClean="0">
                <a:hlinkClick r:id="rId2"/>
              </a:rPr>
              <a:t> le décryptage sur "Financement et Fonds vert climat"</a:t>
            </a:r>
            <a:endParaRPr lang="fr-FR" dirty="0"/>
          </a:p>
        </p:txBody>
      </p:sp>
      <p:sp>
        <p:nvSpPr>
          <p:cNvPr id="5" name="ZoneTexte 4"/>
          <p:cNvSpPr txBox="1"/>
          <p:nvPr/>
        </p:nvSpPr>
        <p:spPr>
          <a:xfrm>
            <a:off x="214282" y="5357826"/>
            <a:ext cx="8643998" cy="923330"/>
          </a:xfrm>
          <a:prstGeom prst="rect">
            <a:avLst/>
          </a:prstGeom>
          <a:noFill/>
        </p:spPr>
        <p:txBody>
          <a:bodyPr wrap="square" rtlCol="0">
            <a:spAutoFit/>
          </a:bodyPr>
          <a:lstStyle/>
          <a:p>
            <a:pPr lvl="0">
              <a:buFont typeface="Arial" pitchFamily="34" charset="0"/>
              <a:buChar char="•"/>
            </a:pPr>
            <a:r>
              <a:rPr lang="fr-FR" dirty="0" smtClean="0"/>
              <a:t> Plus largement, la conférence de </a:t>
            </a:r>
            <a:r>
              <a:rPr lang="fr-FR" b="1" dirty="0" smtClean="0"/>
              <a:t>Paris doit </a:t>
            </a:r>
            <a:r>
              <a:rPr lang="fr-FR" b="1" dirty="0" smtClean="0">
                <a:solidFill>
                  <a:srgbClr val="00B050"/>
                </a:solidFill>
              </a:rPr>
              <a:t>permettre aux acteurs non gouvernementaux (entreprises, banques, ONG, collectivités) de présenter des engagements concrets. </a:t>
            </a:r>
            <a:endParaRPr lang="fr-FR" dirty="0" smtClean="0">
              <a:solidFill>
                <a:srgbClr val="00B050"/>
              </a:solidFill>
            </a:endParaRP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0"/>
            <a:ext cx="8715436" cy="1142984"/>
          </a:xfr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fontScale="90000"/>
          </a:bodyPr>
          <a:lstStyle/>
          <a:p>
            <a:r>
              <a:rPr lang="fr-FR" sz="4000" b="1" u="sng" dirty="0" smtClean="0">
                <a:solidFill>
                  <a:schemeClr val="dk1"/>
                </a:solidFill>
                <a:latin typeface="+mn-lt"/>
                <a:ea typeface="+mn-ea"/>
                <a:cs typeface="+mn-cs"/>
              </a:rPr>
              <a:t/>
            </a:r>
            <a:br>
              <a:rPr lang="fr-FR" sz="4000" b="1" u="sng" dirty="0" smtClean="0">
                <a:solidFill>
                  <a:schemeClr val="dk1"/>
                </a:solidFill>
                <a:latin typeface="+mn-lt"/>
                <a:ea typeface="+mn-ea"/>
                <a:cs typeface="+mn-cs"/>
              </a:rPr>
            </a:br>
            <a:r>
              <a:rPr lang="fr-FR" sz="3600" b="1" u="sng" dirty="0"/>
              <a:t>QU’EST-CE QUI EST ATTENDU DES ETATS ? COMMENT ATTEINDRE CET OBJECTIF ? </a:t>
            </a:r>
            <a:r>
              <a:rPr lang="fr-FR" sz="3600" dirty="0"/>
              <a:t/>
            </a:r>
            <a:br>
              <a:rPr lang="fr-FR" sz="3600" dirty="0"/>
            </a:br>
            <a:endParaRPr lang="fr-FR" sz="4000" b="1" u="sng" dirty="0">
              <a:solidFill>
                <a:schemeClr val="dk1"/>
              </a:solidFill>
              <a:latin typeface="+mn-lt"/>
              <a:ea typeface="+mn-ea"/>
              <a:cs typeface="+mn-cs"/>
            </a:endParaRPr>
          </a:p>
        </p:txBody>
      </p:sp>
      <p:sp>
        <p:nvSpPr>
          <p:cNvPr id="3" name="Espace réservé du contenu 2"/>
          <p:cNvSpPr>
            <a:spLocks noGrp="1"/>
          </p:cNvSpPr>
          <p:nvPr>
            <p:ph idx="1"/>
          </p:nvPr>
        </p:nvSpPr>
        <p:spPr>
          <a:xfrm>
            <a:off x="142844" y="1428736"/>
            <a:ext cx="8715436" cy="2000264"/>
          </a:xfrm>
        </p:spPr>
        <p:txBody>
          <a:bodyPr>
            <a:normAutofit fontScale="77500" lnSpcReduction="20000"/>
          </a:bodyPr>
          <a:lstStyle/>
          <a:p>
            <a:r>
              <a:rPr lang="fr-FR" dirty="0"/>
              <a:t>Chaque pays doit publier, dès que possible et avant la COP21, une contribution présentant ses efforts nationaux. </a:t>
            </a:r>
            <a:r>
              <a:rPr lang="fr-FR" dirty="0" smtClean="0"/>
              <a:t>À </a:t>
            </a:r>
            <a:r>
              <a:rPr lang="fr-FR" dirty="0"/>
              <a:t>la veille de la conférence de Paris, le secrétariat de la Convention-cadre des Nations unies rendra publique une synthèse de ces contributions, ce qui permettra de voir l’effet cumulé de tous ces efforts.</a:t>
            </a:r>
          </a:p>
        </p:txBody>
      </p:sp>
      <p:sp>
        <p:nvSpPr>
          <p:cNvPr id="4" name="ZoneTexte 3"/>
          <p:cNvSpPr txBox="1"/>
          <p:nvPr/>
        </p:nvSpPr>
        <p:spPr>
          <a:xfrm>
            <a:off x="285688" y="3571876"/>
            <a:ext cx="8858312" cy="2462213"/>
          </a:xfrm>
          <a:prstGeom prst="rect">
            <a:avLst/>
          </a:prstGeom>
          <a:noFill/>
        </p:spPr>
        <p:txBody>
          <a:bodyPr wrap="square" rtlCol="0">
            <a:spAutoFit/>
          </a:bodyPr>
          <a:lstStyle/>
          <a:p>
            <a:r>
              <a:rPr lang="fr-FR" sz="2200" dirty="0" smtClean="0"/>
              <a:t> </a:t>
            </a:r>
            <a:r>
              <a:rPr lang="fr-FR" sz="2200" dirty="0"/>
              <a:t>Les contributions nationales regroupent 2 volets d’objectifs :</a:t>
            </a:r>
          </a:p>
          <a:p>
            <a:r>
              <a:rPr lang="fr-FR" sz="2200" dirty="0"/>
              <a:t>- Les objectifs de réduction, qui visent à réduire les émissions de gaz à effet de </a:t>
            </a:r>
            <a:r>
              <a:rPr lang="fr-FR" sz="2200" dirty="0" smtClean="0"/>
              <a:t>serre(GES).</a:t>
            </a:r>
            <a:endParaRPr lang="fr-FR" sz="2200" dirty="0"/>
          </a:p>
          <a:p>
            <a:r>
              <a:rPr lang="fr-FR" sz="2200" dirty="0"/>
              <a:t>- Les objectifs d’adaptation, qui visent à réduire la vulnérabilité des systèmes naturels et humains aux effets des changements climatiques réels ou prévus.</a:t>
            </a:r>
          </a:p>
          <a:p>
            <a:pPr lvl="0">
              <a:buFont typeface="Arial" pitchFamily="34" charset="0"/>
              <a:buChar char="•"/>
            </a:pPr>
            <a:endParaRPr lang="fr-FR"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1"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ox(in)">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142984"/>
            <a:ext cx="8229600" cy="1328734"/>
          </a:xfrm>
        </p:spPr>
        <p:txBody>
          <a:bodyPr>
            <a:normAutofit fontScale="62500" lnSpcReduction="20000"/>
          </a:bodyPr>
          <a:lstStyle/>
          <a:p>
            <a:r>
              <a:rPr lang="fr-FR" dirty="0"/>
              <a:t>Lors de la COP 21, plus de 40 000 personnes sont attendues : les négociateurs bien sûr mais aussi les ministres et délégations des Etats parties, des entreprises, des ONG, des syndicats, des journalistes, etc. Mais toutes ces personnes n’y ont pas le même statut.</a:t>
            </a:r>
          </a:p>
          <a:p>
            <a:endParaRPr lang="fr-FR" dirty="0"/>
          </a:p>
        </p:txBody>
      </p:sp>
      <p:sp>
        <p:nvSpPr>
          <p:cNvPr id="1025" name="Rectangle 1"/>
          <p:cNvSpPr>
            <a:spLocks noGrp="1" noChangeArrowheads="1"/>
          </p:cNvSpPr>
          <p:nvPr>
            <p:ph type="title"/>
          </p:nvPr>
        </p:nvSpPr>
        <p:spPr bwMode="auto">
          <a:xfrm>
            <a:off x="457200" y="274638"/>
            <a:ext cx="8401080" cy="654032"/>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a:bodyPr>
          <a:lstStyle/>
          <a:p>
            <a:pPr fontAlgn="base">
              <a:spcAft>
                <a:spcPct val="0"/>
              </a:spcAft>
            </a:pPr>
            <a:r>
              <a:rPr lang="fr-FR" sz="2400" b="1" u="sng" dirty="0"/>
              <a:t>QUELS ACTEURS </a:t>
            </a:r>
            <a:r>
              <a:rPr lang="fr-FR" sz="2400" b="1" u="sng" dirty="0" smtClean="0"/>
              <a:t>?</a:t>
            </a:r>
            <a:endParaRPr lang="fr-FR" sz="2200" b="1" u="sng" dirty="0">
              <a:solidFill>
                <a:schemeClr val="dk1"/>
              </a:solidFill>
              <a:latin typeface="+mn-lt"/>
              <a:ea typeface="+mn-ea"/>
              <a:cs typeface="+mn-cs"/>
            </a:endParaRPr>
          </a:p>
        </p:txBody>
      </p:sp>
      <p:sp>
        <p:nvSpPr>
          <p:cNvPr id="5" name="ZoneTexte 4"/>
          <p:cNvSpPr txBox="1"/>
          <p:nvPr/>
        </p:nvSpPr>
        <p:spPr>
          <a:xfrm>
            <a:off x="357158" y="2357430"/>
            <a:ext cx="8643998" cy="1754326"/>
          </a:xfrm>
          <a:prstGeom prst="rect">
            <a:avLst/>
          </a:prstGeom>
          <a:noFill/>
        </p:spPr>
        <p:txBody>
          <a:bodyPr wrap="square" rtlCol="0">
            <a:spAutoFit/>
          </a:bodyPr>
          <a:lstStyle/>
          <a:p>
            <a:r>
              <a:rPr lang="fr-FR" dirty="0"/>
              <a:t>Seuls les </a:t>
            </a:r>
            <a:r>
              <a:rPr lang="fr-FR" b="1" dirty="0"/>
              <a:t>Etats</a:t>
            </a:r>
            <a:r>
              <a:rPr lang="fr-FR" dirty="0"/>
              <a:t> sont autorisés à négocier par le biais de leurs </a:t>
            </a:r>
            <a:r>
              <a:rPr lang="fr-FR" b="1" dirty="0"/>
              <a:t>négociateurs</a:t>
            </a:r>
            <a:r>
              <a:rPr lang="fr-FR" dirty="0"/>
              <a:t>, souvent des hauts fonctionnaires qui travaillent sur les questions </a:t>
            </a:r>
            <a:r>
              <a:rPr lang="fr-FR" dirty="0" err="1"/>
              <a:t>techniques.Mais</a:t>
            </a:r>
            <a:r>
              <a:rPr lang="fr-FR" dirty="0"/>
              <a:t> ces négociateurs n’ont pas toujours la latitude de prendre les décisions politiques. C’est pourquoi les </a:t>
            </a:r>
            <a:r>
              <a:rPr lang="fr-FR" b="1" dirty="0"/>
              <a:t>ministres</a:t>
            </a:r>
            <a:r>
              <a:rPr lang="fr-FR" dirty="0"/>
              <a:t> de l’Environnement et/ou des Affaires étrangères interviennent dans la deuxième semaine de négociation des COP et lors de certaines réunions préparatoires. Les </a:t>
            </a:r>
            <a:r>
              <a:rPr lang="fr-FR" b="1" dirty="0"/>
              <a:t>chefs d’Etat</a:t>
            </a:r>
            <a:r>
              <a:rPr lang="fr-FR" dirty="0"/>
              <a:t> ne sont eux, pas toujours présents lors des COP classiques. </a:t>
            </a:r>
          </a:p>
        </p:txBody>
      </p:sp>
      <p:sp>
        <p:nvSpPr>
          <p:cNvPr id="6" name="ZoneTexte 5"/>
          <p:cNvSpPr txBox="1"/>
          <p:nvPr/>
        </p:nvSpPr>
        <p:spPr>
          <a:xfrm>
            <a:off x="285720" y="4143380"/>
            <a:ext cx="8643998" cy="2585323"/>
          </a:xfrm>
          <a:prstGeom prst="rect">
            <a:avLst/>
          </a:prstGeom>
          <a:noFill/>
        </p:spPr>
        <p:txBody>
          <a:bodyPr wrap="square" rtlCol="0">
            <a:spAutoFit/>
          </a:bodyPr>
          <a:lstStyle/>
          <a:p>
            <a:r>
              <a:rPr lang="fr-FR" dirty="0" smtClean="0"/>
              <a:t>D’autres </a:t>
            </a:r>
            <a:r>
              <a:rPr lang="fr-FR" dirty="0"/>
              <a:t>acteurs ont un rôle </a:t>
            </a:r>
            <a:r>
              <a:rPr lang="fr-FR" b="1" u="sng" dirty="0"/>
              <a:t>d’observateurs</a:t>
            </a:r>
            <a:r>
              <a:rPr lang="fr-FR" dirty="0"/>
              <a:t>, parmi lesquels les </a:t>
            </a:r>
            <a:r>
              <a:rPr lang="fr-FR" b="1" dirty="0"/>
              <a:t>entreprises</a:t>
            </a:r>
            <a:r>
              <a:rPr lang="fr-FR" dirty="0"/>
              <a:t>, regroupées au sein du groupe BINGO, les </a:t>
            </a:r>
            <a:r>
              <a:rPr lang="fr-FR" b="1" dirty="0"/>
              <a:t>Organisations non gouvernementales environnementales</a:t>
            </a:r>
            <a:r>
              <a:rPr lang="fr-FR" dirty="0"/>
              <a:t> (ENGO), les </a:t>
            </a:r>
            <a:r>
              <a:rPr lang="fr-FR" b="1" dirty="0"/>
              <a:t>syndicats</a:t>
            </a:r>
            <a:r>
              <a:rPr lang="fr-FR" dirty="0"/>
              <a:t> (TUNGO), les </a:t>
            </a:r>
            <a:r>
              <a:rPr lang="fr-FR" b="1" dirty="0"/>
              <a:t>peuples autochtones</a:t>
            </a:r>
            <a:r>
              <a:rPr lang="fr-FR" dirty="0"/>
              <a:t> (IPO), les </a:t>
            </a:r>
            <a:r>
              <a:rPr lang="fr-FR" b="1" dirty="0"/>
              <a:t>collectivités locales</a:t>
            </a:r>
            <a:r>
              <a:rPr lang="fr-FR" dirty="0"/>
              <a:t> (LEGMA), les </a:t>
            </a:r>
            <a:r>
              <a:rPr lang="fr-FR" b="1" dirty="0"/>
              <a:t>organismes de recherche</a:t>
            </a:r>
            <a:r>
              <a:rPr lang="fr-FR" dirty="0"/>
              <a:t> (RINGO), les </a:t>
            </a:r>
            <a:r>
              <a:rPr lang="fr-FR" b="1" dirty="0"/>
              <a:t>jeunes</a:t>
            </a:r>
            <a:r>
              <a:rPr lang="fr-FR" dirty="0"/>
              <a:t> (YUNGO), les organisations </a:t>
            </a:r>
            <a:r>
              <a:rPr lang="fr-FR" b="1" dirty="0"/>
              <a:t>religieuses</a:t>
            </a:r>
            <a:r>
              <a:rPr lang="fr-FR" dirty="0"/>
              <a:t> (</a:t>
            </a:r>
            <a:r>
              <a:rPr lang="fr-FR" dirty="0" err="1"/>
              <a:t>Faith</a:t>
            </a:r>
            <a:r>
              <a:rPr lang="fr-FR" dirty="0"/>
              <a:t>) ou les femmes (</a:t>
            </a:r>
            <a:r>
              <a:rPr lang="fr-FR" dirty="0" err="1"/>
              <a:t>Gender</a:t>
            </a:r>
            <a:r>
              <a:rPr lang="fr-FR" dirty="0"/>
              <a:t>). Dans ce cadre, ces organisations </a:t>
            </a:r>
            <a:r>
              <a:rPr lang="fr-FR" b="1" dirty="0"/>
              <a:t>peuvent se coordonner pour faire valoir leur point de vue auprès des négociateurs et autres organisations mais aussi discuter de façon informelle</a:t>
            </a:r>
            <a:r>
              <a:rPr lang="fr-FR" dirty="0"/>
              <a:t> avec les représentants de la Convention Cadre des Nations Unies sur le Changement Climatique (CCNUCC) et les représentants des autres groupes, Etats ou encore journalistes.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752</Words>
  <Application>Microsoft Office PowerPoint</Application>
  <PresentationFormat>Affichage à l'écran (4:3)</PresentationFormat>
  <Paragraphs>26</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Thème Office</vt:lpstr>
      <vt:lpstr> QU’EST-CE QUE LA COP21 ? </vt:lpstr>
      <vt:lpstr> LE PROBLEME DU RECHAUFFEMENT CLIMATIQUE </vt:lpstr>
      <vt:lpstr>Diapositive 3</vt:lpstr>
      <vt:lpstr>Diapositive 4</vt:lpstr>
      <vt:lpstr> QUELS SONT LES OBJECTIFS ?  </vt:lpstr>
      <vt:lpstr> QU’EST-CE QUI EST ATTENDU DES ETATS ? COMMENT ATTEINDRE CET OBJECTIF ?  </vt:lpstr>
      <vt:lpstr>QUELS ACTEURS ?</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QU’EST-CE QUE LA COP21 ? </dc:title>
  <dc:creator>MILLIAL</dc:creator>
  <cp:lastModifiedBy>MILLIAL</cp:lastModifiedBy>
  <cp:revision>4</cp:revision>
  <dcterms:created xsi:type="dcterms:W3CDTF">2015-11-23T08:50:58Z</dcterms:created>
  <dcterms:modified xsi:type="dcterms:W3CDTF">2015-11-23T09:05:11Z</dcterms:modified>
</cp:coreProperties>
</file>