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1BBE4C-8882-4D6D-8658-A041E429EB79}" type="datetimeFigureOut">
              <a:rPr lang="fr-FR" smtClean="0"/>
              <a:pPr/>
              <a:t>07/02/2017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062F27-5D23-40AA-B0BE-13385A74E1C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9529344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F21CBC-77BE-4867-857D-B40F4ACE23F4}" type="datetimeFigureOut">
              <a:rPr lang="fr-FR" smtClean="0"/>
              <a:pPr/>
              <a:t>07/02/2017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2D9E4A-30FB-45EC-9D7A-625F0A583FF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9543109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7BEAC-869A-4FF7-BBC6-D16114DEAAA4}" type="datetime1">
              <a:rPr lang="fr-FR" smtClean="0"/>
              <a:pPr/>
              <a:t>07/02/2017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Module 2nde - présentation SES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8336-7719-4AF6-AFE2-168AB11A1B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9BDFD-22C2-4172-85F0-7373147FEE3D}" type="datetime1">
              <a:rPr lang="fr-FR" smtClean="0"/>
              <a:pPr/>
              <a:t>07/02/2017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Module 2nde - présentation SES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8336-7719-4AF6-AFE2-168AB11A1B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7DFCB-8DAC-4F04-BF6A-667F965D5F3F}" type="datetime1">
              <a:rPr lang="fr-FR" smtClean="0"/>
              <a:pPr/>
              <a:t>07/02/2017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Module 2nde - présentation SES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8336-7719-4AF6-AFE2-168AB11A1B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27E00-9BEE-43A7-9009-6F4015D80F9A}" type="datetime1">
              <a:rPr lang="fr-FR" smtClean="0"/>
              <a:pPr/>
              <a:t>07/02/2017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Module 2nde - présentation SES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8336-7719-4AF6-AFE2-168AB11A1B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9E1A1-23F2-4C0C-B42F-8260FDE2812F}" type="datetime1">
              <a:rPr lang="fr-FR" smtClean="0"/>
              <a:pPr/>
              <a:t>07/02/2017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Module 2nde - présentation SES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8336-7719-4AF6-AFE2-168AB11A1B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0A536-C371-4D5D-9F90-ADD65FF2B15B}" type="datetime1">
              <a:rPr lang="fr-FR" smtClean="0"/>
              <a:pPr/>
              <a:t>07/02/2017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Module 2nde - présentation SES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8336-7719-4AF6-AFE2-168AB11A1B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305B3-0F83-4A6A-86B7-154F18A1005D}" type="datetime1">
              <a:rPr lang="fr-FR" smtClean="0"/>
              <a:pPr/>
              <a:t>07/02/2017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Module 2nde - présentation SES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8336-7719-4AF6-AFE2-168AB11A1B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FC5E5-ABC8-4A66-91D7-EC27171D470D}" type="datetime1">
              <a:rPr lang="fr-FR" smtClean="0"/>
              <a:pPr/>
              <a:t>07/02/2017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Module 2nde - présentation SES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8336-7719-4AF6-AFE2-168AB11A1B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BADBC-9637-4242-B7CD-26BB1DBABA40}" type="datetime1">
              <a:rPr lang="fr-FR" smtClean="0"/>
              <a:pPr/>
              <a:t>07/02/2017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Module 2nde - présentation SES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8336-7719-4AF6-AFE2-168AB11A1B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E99B4-8680-44E0-ADF1-AF37BE95DBA0}" type="datetime1">
              <a:rPr lang="fr-FR" smtClean="0"/>
              <a:pPr/>
              <a:t>07/02/2017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Module 2nde - présentation SES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8336-7719-4AF6-AFE2-168AB11A1B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F3502-8F24-4B06-ACB5-7BD0CA524D24}" type="datetime1">
              <a:rPr lang="fr-FR" smtClean="0"/>
              <a:pPr/>
              <a:t>07/02/2017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Module 2nde - présentation SES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D8336-7719-4AF6-AFE2-168AB11A1B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B11D9-9333-4BA6-8B88-9A489DFCF7AA}" type="datetime1">
              <a:rPr lang="fr-FR" smtClean="0"/>
              <a:pPr/>
              <a:t>07/02/2017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Module 2nde - présentation SES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D8336-7719-4AF6-AFE2-168AB11A1BE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://www.observatoiredessubventions.com/2010/cout-d-un-etudiant-a-l-universite/cout-universite-fac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sechos.fr/" TargetMode="External"/><Relationship Id="rId2" Type="http://schemas.openxmlformats.org/officeDocument/2006/relationships/hyperlink" Target="http://www.lemonde.f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lternatives-economiques.fr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4" name="Picture 8" descr="http://2.bp.blogspot.com/_W5aq4kxW_8s/SwSBy0vYNsI/AAAAAAAAAWk/OXCe4tP9NxM/s1600/soir%C3%A9e+du+25+jui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786058"/>
            <a:ext cx="4214810" cy="3161108"/>
          </a:xfrm>
          <a:prstGeom prst="rect">
            <a:avLst/>
          </a:prstGeom>
          <a:noFill/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214422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>
                <a:latin typeface="Bauhaus 93" pitchFamily="82" charset="0"/>
              </a:rPr>
              <a:t>Que sont les SES ? </a:t>
            </a:r>
            <a:endParaRPr lang="fr-FR" dirty="0">
              <a:latin typeface="Bauhaus 93" pitchFamily="82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357298"/>
            <a:ext cx="8572560" cy="928694"/>
          </a:xfrm>
        </p:spPr>
        <p:txBody>
          <a:bodyPr>
            <a:normAutofit/>
          </a:bodyPr>
          <a:lstStyle/>
          <a:p>
            <a:pPr algn="l"/>
            <a:r>
              <a:rPr lang="fr-FR" sz="4400" dirty="0" smtClean="0">
                <a:solidFill>
                  <a:schemeClr val="tx1"/>
                </a:solidFill>
              </a:rPr>
              <a:t>Un enseignement </a:t>
            </a:r>
            <a:r>
              <a:rPr lang="fr-FR" sz="4400" b="1" dirty="0" smtClean="0">
                <a:solidFill>
                  <a:schemeClr val="tx1"/>
                </a:solidFill>
              </a:rPr>
              <a:t>pluridisciplinaire</a:t>
            </a:r>
            <a:r>
              <a:rPr lang="fr-FR" sz="4400" dirty="0" smtClean="0">
                <a:solidFill>
                  <a:schemeClr val="tx1"/>
                </a:solidFill>
              </a:rPr>
              <a:t> </a:t>
            </a:r>
            <a:r>
              <a:rPr lang="fr-FR" sz="4400" dirty="0" smtClean="0"/>
              <a:t>: </a:t>
            </a:r>
            <a:endParaRPr lang="fr-FR" sz="4400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Module 2nde - présentation SES</a:t>
            </a:r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57158" y="2143116"/>
            <a:ext cx="82868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/>
              <a:t>Economie</a:t>
            </a:r>
            <a:endParaRPr lang="fr-FR" sz="4400" dirty="0"/>
          </a:p>
        </p:txBody>
      </p:sp>
      <p:sp>
        <p:nvSpPr>
          <p:cNvPr id="6" name="ZoneTexte 5"/>
          <p:cNvSpPr txBox="1"/>
          <p:nvPr/>
        </p:nvSpPr>
        <p:spPr>
          <a:xfrm>
            <a:off x="357158" y="2857496"/>
            <a:ext cx="82868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4400" dirty="0" smtClean="0"/>
              <a:t>Sociologie</a:t>
            </a:r>
            <a:endParaRPr lang="fr-FR" sz="4400" dirty="0"/>
          </a:p>
        </p:txBody>
      </p:sp>
      <p:sp>
        <p:nvSpPr>
          <p:cNvPr id="7" name="ZoneTexte 6"/>
          <p:cNvSpPr txBox="1"/>
          <p:nvPr/>
        </p:nvSpPr>
        <p:spPr>
          <a:xfrm>
            <a:off x="500034" y="4357694"/>
            <a:ext cx="82868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4400" dirty="0" smtClean="0"/>
              <a:t>Science politique</a:t>
            </a:r>
            <a:endParaRPr lang="fr-FR" sz="4400" dirty="0"/>
          </a:p>
        </p:txBody>
      </p:sp>
      <p:sp>
        <p:nvSpPr>
          <p:cNvPr id="19458" name="AutoShape 2" descr="data:image/jpeg;base64,/9j/4AAQSkZJRgABAQAAAQABAAD/2wCEAAkGBxQTEhQUEhQWFBUXGBgaGBgYFxwdIBgYGBgYFxgeHBwdHCggGhwlHBoXITEhJSkrLi4uGB8zODMsNygtLiwBCgoKDg0OGxAQGywkICYsLS80LC8sLCwsLCwsLCwsLCwsLCwsLCwsLCwsLCwsLCwsLCwsLCwsLCwsLCwsLCwsLP/AABEIAMMBAwMBEQACEQEDEQH/xAAcAAACAgMBAQAAAAAAAAAAAAAEBQMGAQIHAAj/xABIEAACAQIEAwYDBQUGBAMJAAABAgMAEQQFEiEGMUETIlFhcZEygaEUI1KxwQczQmJyFRaCktHhJHOy0iU0szVTY3SDosLw8f/EABsBAAIDAQEBAAAAAAAAAAAAAAIEAAEDBQYH/8QAQBEAAQQABAIIBAUDAQYHAAAAAQACAxEEEiExQVEFE2FxgZGhsSIywfAGM0LR4RQj8VIVJDRDYqJjcoKDkrLC/9oADAMBAAIRAxEAPwCnwTBGDE2AoZG5mkIUozLOxqbs97k70LdGgIg1Sw4LvK8rF7ja9ISTk21opdKLDtZROqR49LysFHhsPQU3D8gSk3zlWbKWnMAhX7sA3YrzYedYPwkfW9bJr2IAC7QI6TLBGqse8Sdzz+tbRSAuytFI5YcjLT3MpVOG5aT3drbVjECJlx4getVRxuYIg3Nz4CnyV0ALSXF5y7bL3R9aElGGq18GcMxSxiaUCVnD90nZbbX9a4PSGOkZJkbpVa80eiteDw0bYEIwYgR2sNtPPe46bXrlvkcJ8w3tUdQuMiMk2UE79K9eNlSbZbkkrMpF1N9rbtfytUcBl+LZS1a8JwgyiN3X944W7G7XJ3Onp1pf+riGYN1oX2IeQTvNMqgiinQKxkRdQZ9iLFQNhtZrn2paLETSOY6xlOlD74KiVWa66FbIQCL8r7+nWqddaK2kAi9lvjuI4YwUTvWFlPUHe/I2623pRsDiczzR4gJp04rKwacCVXMXxHK/cTYE7Dnvy5cr1vTWnNXisS5xGpROAwk0cjDEKyvpVgHG9jf2pWaYPaC06L0H4bMb3SFtGqTKlV6xYtVqlZ+EMEnaRSGZe0ZnVYQCW3RhcnkPKt4WCw6+K5PScz+rfGGGqBLuG480WV7CfBNMRGcPFGZFJ7wvI4AA6mzXt4VeUty3w/dYA9fFOI9Q9xo8PlH+FBieJsNF9wqnGRhTe+pSzmQy8hdtIPvTLI3POVgLt/VLSNyf3ZZBE7TQU6gG5dufsq5NFiMTNLIUCF21EubWvyso36eVPx9BzzOt/wAKVd+IIMMzJA3N2nTgjMPw4D+8dn/lHdH03PvXZg6Ew0Wrte9cXE9P4yfQGhyCcYLKlRxHHGFYnTa1je9t66bRFEzM0ADsXIL3yO+I2nU+URjsysupS5R2I0gEbm1+e1YsxLzmzNo1YG6H4bBB0THL4UjxM4Wy6dOm5/guC/P+WlZnPfAwu1v34eqJpou7/S9kDxTgG7MsoHZxrbwN23O3gCQK3wUzc2U7n7/lC8Ea9w+/HRctTkPSvLO3K6ZXqpUlWAm7aS0hNugFJ4h7mtsJzDRtc74kvxUdpGAHXkKOMksBQSAB5VrwGHnmCJGtlAtcjfz3pUwxst8hWz8UaDWrY5WIWKkAsOZp2JzXtzNSZcSUVhWsTvbapKLCOI0Sos6z2JQADqYW5VhDGWmytppA8UEizviDES2D3RbCwAtt0NHG1g+VKRwNZskZNaLVeqK1beHM57OFUETO4LkG9gC3Inx9K5uIwLppS4Ghp6KiUyhwuNxKBWZgiqe7H3Rp63PWjGHwuHOZ2/bqUJ1QmGwyoLKAK6QAQk2muRzFJkYAnny5gW3I8xWGKYHREFQKwZqp7RLNpvMX1eAVV336i9c6A/AdL+Gq7ypxQPE+a4VYZEaYvLZQCtrNp33J57k8vCjw0U2cOygN10O+vJVodAqFis/HJFv5murmRBqVYjHyPzY+g2oSUVBWPLsggjmMWL7R37ISKEIVVBQsdRO9xa21IPne5uZmguu1Iy4l5Zmj2ukNkeKSPBzSKgaWOaB7sNtOo2A6+N/lRzMLpQCdCCjna50rWk6EH2TKfEs0iI5vIkI7Te9md2ktvvcBhWGX4bGxOi9H+E2hr5cu2npos0K9qtO1F7C7HwUXPsKYhwssppjSUniMfh8OP7jwPdG4XL8QSGVRFY3DMdwRyIC9fmK7OH6AmdrIa9157F/iiEAtibm79kyh4e7Rh2ryTOx5XsCT6bn5mu1H0Thovif8XaV56bpvFzDI05RyborLhOF+yIVgkC6WYkAGwW17heu4phuJia3+y29hW265jszjbz9UsmRRNIEJKgLYkWJ+Lp0pxhcQC7ev3WfDxROWyhJUYjVZht59PrvVTNLoyAeCthp1o6UH7cbGx7bn/ipdtf0mv+n6KM+fx+qmzmVXhuqCMLMy2W+/duSfE+dBhmlslE3bQdfZUTYB2UOZBTjO+QFuha/hpBNaQ5hhvh31V2BISeaxnPEEbQOCSGa694i2jWXHz5Chhwjo5A41Q18apUSXCuP82uRSZtGo56j5V5aSs57yupRQpz3wT61navKiMgwEuvugAtsL0vMwOb8Wy3jlMZ0TVcuEbNcXa+5861jyloLdli5xJsqy5NitCLcgKGvSOJjzPNDWlSQcT57F2zFDq5cvSt8K0siDXKVagyzKZsXGZNYjjF/U0tiukWwvyAWVoGhe4pyWCDDBowdd1uSfHnS+CxUss1OOmqtLeK5dbwnb90vKmcC3KHDtVcUvw2VyPvaw8TT9KEgJ1hMlRd27xosqAuV/4ZySFog5UMd7g7L/AP2uRjcVIyTIDQ9VY2RmTzsYezK6174sdtKDa/nWOJY0SZwaOniVQ2VGkcDmbCu63YWhQkfEwgcPEdTjltt9aCVjJGlrtkQBQ2LxWNxIEmlwjuFDWsNTm3P/AEpfr4IrYCAQNuNBEI63R+M4HMcMzyzgyKhdFTcMFF2ueluVIM6U6yRrWt0Jo3vqrJACpVdhReqKK34zFKCzM41NgEVbn4mbuketrmuexhNADTOVzmsJ+EDTOlOX4sRrJHGhmDmBtxYXjbWykeBva9MOjLyCdN/VNPjc8hx0q/UUrBEZ8XiC7pFB3dgq9L33se8d+ZNOYHooTnJmIA15pno/Gnotri34i7mnUHD0Y/eFpD5mw9h+tejg6HwsWtWe1ZYnpzGT6F1DkNEzhgVBZFCjyFq6bWhooClyXOLjZKa5TgtTRsd1MoQj5avasJ5crXNG9WiYNQVvnMpYRSWCsQw7ot8LkDl5UOGblLmcNN9dwhcSaJ5fui1xUkQtELkQKSTa663DE2PM3IHtWJjjkPx/6j40KRWQTl7PvzKTZ3/5uX+lL/1WOr63pnC/lj70s0hdue9DK1iD4GmSLFKgaXsw4jhE0jggszXW1yyG4N7L12rBkVMawnbcc0VONkc/qg804nmnI+7sByvZQL/yi5PzrSDCiP5RvxJUcQdXHy+wlkkkz/FJbyQW+puaaEPM+SHM0bBaf2aNOsqWF7amue9a9rnrRNbGHVx81C91di5xiB3m9T+deBxAqZ47T7rsN2CjrBWui4CYJIrEhQDzoZxmjIWYS3O88TtHKnVc9KGH4YwCrAtF5bkUs4RpnKRsfhHhXMxXSYYS1g15rQNASDizAJDiCkYsthTOAmdLFmduorDwjjo4sKxeS7MSAg3PlSONglmnAY3xUJAUecyPigAV7OMW25kkflTmEwQhNk2UOfVYTK1jttc25nen2FpulbwW7qV+VaLNZvUUTXC8XYfDQ6bF3N9Qvt5GuZPhHyy2TQ9VYvgEiizrGYpimFRuTX0+B+Kjkdh4Bb/VEI73VSxMjkkOSSCQQehFNg2LRABFZCyjEw611LrW48d6wxV9S7KaNIhur1i8RICqXYp9v7q9FRLsbDwua4jGsILv/D9ShA1HijOKsEEhndpY45Oy0BWbvFWkdyFHUsth86zwTy6RgDSRd+leiE1t3Ll0OGZ/hUn5V6ZEmWHyFz8RC/U0VFUXBWLJ+DjIe4hc21XY2BHLa+x32rCXERRfOVVlM8syUvHI4soRkW3iXYL8rVJcSI3tbW4J8haHcWnePy9YMSqpF2a9m1jr1a7MtyegPlXR/DE5lc8udZrlVbJbFbKSvXpFeq1E9y7POzjRNltIurSvxJ1uepvakJsJneXb6HjsVoJCAAludZlh0Cp2moKrWY93vM1+XMgCtYWyC3O0sjTfQBDV6NF6Jc/FjiTtIVbVpC3tYWChf4ufK/KtRhGuZkIseSvUG7pJcRjp5JWZmVCwBJHeJ3PU2F9/CmGQEUNAKVW0DmvQ5aZnVDqlZjYAnYn02FaObGxpc/YKNc4mm6ffNF4/KXw7BHUKbXFiCLeo2q8PNHK249vJA67opzgOHhbDNJf71mJX+VV1AeRYfQilJcabka39IGvaTXojygEdxNd2wTnL4Y9cciwrh5SkmhDtyZQG73UqX3Ph5UlK5+VzC4vaCLPgdNO2lbSQ7kSPr+1oHivLmMYMK/dIXka228jXG3WygG/gaYwE7Q/+4fiNDy7e9BI2tRsPqb9NFwXGD7x/6j+deXxgrEPHaV2GfKFDSyJO8BK2InRGOzHlS+JkLIy4KAKDPMMI55EAsAdqHCvL4muKtXXLOIQsUahWcjpb9a5T+jXySE7BS0rzHCmeYyyixNu6K62Fw7YY8oNoSSN1YeH8miMbNbcUM8rmOACRxEz2uoJhm8arh7D+XkKyhJdLaxhJMtpBm+NjGkll5b2pqAFt2uzO4OIpV7F58OSC/ma2LliGpVicxkfm23gNqGyiDQFa+DcBCEjmdFmdpGQq3JQFJBt1O1cXHzSZywGgADpxR3WyseXYQxYSKRQUUvJISNrgq5A8xy2rnyyZ5nNOugHshOwXKHa5J8ST716gChStFYCCTWrIpJUgjw2NU5uZpbzUulYpExMpu8mgF2YBOjPs29Yx4SNg24Vr2ILCZf3QcB3kQllQMTK25HS1+dQYmAU1puzWmyhNdihRQALbU4EBUkUZYgDmSAPntUcQASVAr3jYnjbDgArGiXbbn2RuPdj9a89E5kjXkm3E6f8Aq/hEQc1qu5axCYnXdNQjYdDbtQbj/wDeldOYW6PLrVj/ALUGwo9iLxs8aSxIsyyBVlYvfq7g2J8bAX9a634cDzM9725bAFd1LDEat0UT5tH/AA3f+kX+vL617ENJ2SWU8dEO+YSn4UVPNjc+w2+tGIipbR2qAxu+zSO1+inSPpv9aPqwBZKgdyCLx2RthtOtApYXBFj63I6+XnQ4eaKW+r4Kn5gacU1TJkikTt7sDD2pQGxY3ICA+PL61gcU6Rh6vT4qv6q6DXUddNuZ5JbxBhkjxNkBUGNW0k30lgCV8dr9a2wj3PZbje4vnR3Qu4jt+in4Z/f/AOCX/wBNqrG/leI9woNj3H2RE+H7VMChNtastz0+9YUDH9W6Z3Ig/wDaFYALmg7V9SrRPAA0LM8f/mG0hWvb7oKoJG2oaQfnXKY8lrg0H5OIrjr4ao9LBsEkn2/x4pBnqyaMPHiWIlMjltbbiNioBJHIbHauhhTHme+EfDQ25i9kBFFofvx4qfH8RxGKUAnUNccYtsUbSt79LBaziwMge0nbQnvF+9qnvzA8zfkT/C4PjkvK9hfvHl615rH/APEv7yuzH8oWBgZPwGk0SbZLls3aK6ixB2rKVgcwh2ypzw0WU4ly4GRnkF3J3ooY2tYA3ZCH2LCsGDwiBVIFqUkkdZC6McbaBCX5nIA5uRTWH+RKYj51FhuKViRkjQyOfDwrOaMOdZOiQkgzusmglmaY/GTRGVu7GLbflQtkia/K3dFGIWPyjdE5lw0keDaYlncgHc2t47daXZinPlDeCyZi3OmDNgqdXQXRWaiisuQ5hJHEESLUdRa52G4I/WkZ8H10ma+ColH4XA4qYCPW2noidNrH02vWhggi+N9d5Q6FRYfKo0/h3Gxv4inAARaouKaZfhtciJ4kChlfkYXclQ1KuuZ4dEj0IoChkYbddajn6Vw4Hue/M460R6FWUXnESPh5LoSAH3J+AgNv6X2HrWEDnslFHl47KO2XNlOwr1CFDyZnHGb6wCNxbncelUaqipR4KaT9o86/AzE2K6mtexN+ZuaSOBw5/T4cFYYeaQtmOKnDMgZgouxUE6R5noK3dLHHTSQL2RCMUmuW5HiIJ4zikI7SNmW5Dfh8CbHflXV/DuKinxLgw3QPuOawxnwsoKx2r2q5S9UUVm4eyXVGszFFtNEVLMNwCdQA8SQLXrl4vFU8xiz8JvT1WzG6A2Nwhc9H3I8sRiB9VrbC/mH/AMjfqsjsPH6KWPDvKcLofTJ2LlD1LrI9gCTz86AvbGJMw+HML7iAiqzpvWnmUt4pYnEqGN3EKCQ3v3wBq3GxPnW2BA6uxsSa7r0UdufD2QmXZisEqyNYgXuCbXDAqd/Qmt8RH1kZbddqpt3oLUmNz9ZCBBDaNUZEWxfTqN2OogDVfr0paJrWj4n5nE2SBvXDTSkZjed6HD74oRDiCoULoUNqGpuTcr2W++w61qZBmsN1215eqmRnE+S2OXSMbyTE/wBI/UkmpnfsKHcFBkGzVJHkse5Ks9uZYkjf6UBon4jfii6x1aaKstGFZgAB3m5epryWNaG4h4HNPsJLR3LFKok+yacJe9h5mlMQ0lLYhpKTZvmsYkY6gd+laRaMAK3haQwKMY/EyqOyXSt7Aml3viY43utX4sN+ElIc+geOTS76yRe9aQy9Y20MMokGZOOFZNMTlQA1zv5W5UpixbwClMYCXAHZFZnib4MgspJCjT1ves4mETCgs4mVOKCkzDMRNhxEkbaioGptgPGtYcK8SZitIsM5smY7WksOQdXb5CujlT2ZNMNl0aclHqavKFRcVb+HcDGI+1dNRLaVHTwrmYyV5f1bTWigT3KcN2cN1j1B3bkbWBuPXYUhiJM8lF1EAK+CoM4AdwOQZgPS5r0MRJYCeSBZwmbDDyLJdbr0b/ShmibKwsdsVBfBEZv+0cOCFjBNwb26C23ha4vSMXR8cZ3JRU4pJi+JMditZVXI0jVpU20jlewtWgGGgoaDXS+avquJVXlxbt8TE/Om7KKgolFUVa6lk6YWN8M2GgjcO7RO73fUEQSM6g8jzFecmM72vErjoAa23NUpmN6ab+ig4Lxh7MsndWXFTalGwZewkdQR4A8hR46P4qPBjfcBB+kX2+yNzSeFxh3hZmDyYhjqBUgsEJAB3sOV67/4Ra9mOe1/BlaeCVxfyefuoq+krmrBNRRbwZv2alFIN2Rthc3S+nYetYSNjLrceBHmjDHnYI7H53NMRog0CzCwAUEv8bHVvqPjalooo4xWrtt+zYcNAjLSfmIHcgfss7ABnVQNgBdrC99uQG5Nb9YdaAF/fYqyx9pUf9kjWNbu3dPXT1X8NqElxOpKIOAGgCY4HKU1Ksca6mIA239+dA7KwFx4KZnONWmOZZcYtPeVw17FDcXHMfLaghnEt6EVzQOAB01TVcmhJ7MF9aNGJCbWOsgEKPnzpQ4qUDOaog1z05rSm3Q4GkThoo20usSxlZHRPBmVbqTfmdVZPc9tsLibAJ7BevorBJp2xN19FFn+FYo3ZLe7F5LdLAL8+9qI+dHhJAHjOeFD39qQvHLbfzXJsT8b/wBTfnXI6Q/4l/f9E9F8gUVJLRV9cY8rhS1gTyFYSOppK2jYC4BD5hDokZfChidmaCjlbleQFZ4MeBHF3rWtcCkHREvNBcl0RLzogc4wZmlvFfTYbtTeGjc1lOTWHaWMpyY5HwzI4IVjbmbbCrmfHHRetSA43SdnhdY4DKfiFjbn7msm4pplDGhTgnk2ChGDLIoDFQbkXOx39KXbLKcTTjpahOiqb8q7CFatIBzIFRRMcFx5HBGIyqyAG4/3Nc7EYFsj84cQUQzJTHxdipW0YVWF72Vb7elFJHh2NuSu8qxGSqxi8wmJKuxBBII5WN9/rTQdYBGysNC1yuNHmjWZrIWGo35DrvWU7ntjJYLKIUug51wzBFhu0hg1I7xkOzd6NbqLeYO/vXBgxsr5cr3UQDpwO6hJ0TXO8c8ccrIdCrBMCqgANpIWO9vDUaXw8bXuaDuXD+ULtb++K46K9YiXqipXzE5nhMOML2ExmKQOpVFtokkQ3e55tqNvQVxWYeeXPnbVuB8AdlTjZNcqQORZ5JDAYosMCxFxI5PdkIZS6/4Ta3lTUuB66TO5xrkOXI+Kjr2ReHlxWIxETzGO6oUUAWFrXJIHNjbc9a7vQEDcNP8A2xuDul8RRYbKsS5Wx+KQ/wCEAfnc17AyuK5/wjYeakTKohzXV/US357UBs7q854adyOgw34VAAsDYbC5sKEuDUOpTLNcvSNQUZiQ5R9QHxAXNrdKXgme91OA2sd3aicBw7R5I/CZUoGH2u5Lsw8bIJEX05e5peTEOJfrpoPWiUdURW+vnoUl4gEn2hO1Chih3S1m3Xfbby28KbwuTJ8F12oDdm0PBMUYMpsRyNMOaHCjsgRmZ91Ioj8ShmbyL2NvkAPesIPie6TgdPJE4Ua5JxiFYPiGHdv2OljsNV160kwtLWA6/NY7NUTgRfDUIfP55OyWOYKrl9QC7AIAVB+Zua0wjGZy+OyKrXn/AApJegduiRm0Sgrq/dABQN9f3ZUgH+ok3NZ/00jiHV82/Zrftoo54N+nlS5DjpAsklyB3j1rl9JD/en+HsE7D+WEGcwi/GvvSK1pLctyiVmBVdwb1g8DLqtOsDDaZvk13Jk+LqKkbAGilHTZzmVry7hyFURm2LW28qSkxTg4ho2QqLiGBElsgAWwrfBPc6O3b2qO6a8PSxiBgZAjXvv4ClMa1/WghthSwleZ8TQrA0Wu7Gw25c61jw560POym+yWY7jZmgMccPdAALW+vKibh2Nlzl2qh5EqqYjOZG66R5U7mKLKEDJMzcyT86pFSvXAiYfstRiWSZXFy/KxNgPauD0k6USVmptcEVngnPCuMW0hWG//ABEg7hsQCGF79AKUxjCC3M79I3VCyFzXOECzzAG4EjgG9/4j1616PDkmJpPIeyobLXLAnax9qdKahqNr2HXarmzZDk3rRWCuh5rxVhyjRQLLONQCm2hdF1JG++2kCuHB0bPmDnED1Q2TwSrOc4xOJUqIkhRk0sL3ubhi3kSQK6GG6NbEQ6ySDaq+ZSSDh69iz+wrpZSpmR0OSRL0Lepq8qrMVbsDweAFZnSNCLsQLlL20gjxNxXOf0g0EtY0k8O1We0rGW5HqlmRztEr3I6sAdPuRWk2Myxsc3d1fyg4EoqR4SuFaOERMzPfvEkqq2ub+Jv7V0egxIMc4OfmAHussQbai69mucvVFE7yaSIQy6lZm7pPesPiGm3XY70jiWymRuUgDXh2arRpaG7KfNcMbEMvx4hnW5tqTTckHwoIJBoQdmgdxtRwrfmT4KY5rAdDLqQ9o9yxuVDR6L2HQbe1B/TTCwaOg8aN+asvaa4b+qrWe4iMSQqrhljjZdZ7t99XI8uf0p/DtcAXOFEm6QGjsl8edQxurFlbSQdO5vY8tqk00TWkOeB4hMQ4TESG42E+BUmZcbh2DJFYjV8KAX1CxuW3O1csY7AwtLTIXbc+C6TOgekJTZZXiBulmK4sndAlu6vIM97W5bAfrS7unMKxxdHGSTx2/ddCP8KTu/MkA8z+yXTZvO3NwPRf1N6Vf+Ipdo2Aeq6EX4Uw7fneT6fuhXkka93dvHc/pSUnTWNf+uu4ALox9A4CP9F95JVNzL96/rVNkdIA5xsleXx0bY8Q9rRQBQtElF1fh97E8vnS2KGiQxKWZxjk7VjqHPxrSAUwWtoAQwIqXjDXGiRwszCwBA2pEwMY8uc/Rb04qucRZ5iDJ96nZsQLC3SmcKY8n9s2FeTmieGsqXFIzzzMLG2laTx2NlhcGsHijAATfNuGsOmAkkRbuFvqJ32pGDGzPxLWuOl7KydELjMURl+wCgpYi3ntTbG3iPFcdrbxGvNUSusuutkjJ5An5VFFb8hx5hw3ZrhyZdeoOTYe3XaudiMC6abOXaVVKi5TZYMYpHZNo3v3FvvYj33rR+DgP5nqUN2gVyNSSZCzMSS1/G+9/nTzWChWyrNWyYYDKo9aqFAuQLmo+mNLqUslWPM8hSGN3V9QBSwta4a4P5UjBjHSPDC2t1RpGtBh2iusWhjA7De+45E+xrDPO19F1jMB/ChPsqhHyFdlUtqiiuOX5bM6YdWV2DntWPiqrZFv6D8q4k2IiY55BGnwjxOpRZdvNZyvHRxNL9pBEkjSE6WW2ysLN4bk2qTwvkDep2aBwPZqENiqSRsWhbCqpFkQg36MSxP6V6Lodjm4pxdxJ8qWM2rSj5MziXnIvyN/yr1L8REz53geIWMWCxMvyRuPgUNJnkY5Bm+VvzpN/S2EZ+u+4WujF+HsfJ+iu8gIZ8+b+GMD+pv9BSUn4ggHytJ8h+66MX4TnP5j2jus/soJ87ne13AtsNr2HlcmkX/iB/8Ay2Aev7LoRfhPDj53uPkP3UEvbFQzGXSdgdwCfAEAA0pJ0zjHfqruAXQi6C6OYcuUE9ps+VqHM8rkhkVZoyjFSQH5kbb70nLiJ3/mOJ77TWGjwhcDAG1qNAOxaRRkkKo3JAA8ybUta6BIaLKc8R5PDhrKk5lkuQ40WVbDex6m+1bSxBg315JDBYuXEW4syt4G9T4LcZJGMFHOzd55lU2OyRm43HjsTvVdX/bz9qA4x5xZhaNA0nvKseCgwcxskMaJBPGodT+9BuAWJ5gkDbzrctjPwjhWvouVLJjIQC55Je1xr/T3dyl4owDCGUxR3mmEayCMfDoBeS45Abry8qORlAuA1qvvwWWAmBlaJHfA2yL43oPW1wfNR98/r+gq4fkC5/Sg/wB7k7/oEJWq56fZZiHnlCs5UHnY2rCeQsZaymIY26tB5xCElZVJIHU1IXF7ASrhcXMBK6NkExEUAKKl7dOfKvNYpoMjzdreyq3+0lw2KXTv3eldPocEQm+aFa8NYlIoHurmUtsANrVpi8NLNKK+VQlMczzCWbD9iIwikAFid6rD9G9XL1hd4KrKDmwUjoqSyEqBYAbbfrT7IGNcSN1k2JjDmA3WseUxKPhv61vlCPMUXFEoGwA+VXSqyrRw2YtDFow7gg3I8dgK5mN6zOAHUFYKe5RNGAyrdLSMbgbbm21c/ENeSCddFYKpObfv5bctbfnXcwv5Lb5IFBh0uygm1yBfwrZ5ppKisOc4iJe0iMqkERBSu9gp3+fM/OuZh2SOyyZSDrdqEhKMRxJChFmuBCY+fU33rcYZxHxHXNampVaOeRAdT6CnbCvKUPJxF+FPc1MwV5StpOKcXJpUM5tsqgsfkBel8sTLdQHNE2AuOgJQcH2qdmVNbFQSwG1vWrfOyMAuNWtY8O59ho2ReFyiWMxSyFSrmw74Y7qSLjptWDsU19tbdhdXouDJiWE0bv2ToClrXtFmoosVFE9zqGIYTBtENyJA7W3Lgrq+QJsPStXAZAR97Lm4V8hxcwfwqh2a+/FWbhzMPtFldbQq+GSJDawkW5e3rbUa3YQ4ZeArzv8AyuTjoP6c5mn4yHknjR0HvSrHGeHKtA3bnEI3agMdrMG74Hlfl6UOIDuJtPdHSNLsvV5CK07CNPFR5HlpsuIEkQZJF0xM1nkYMtgB0uTzNZMjLgXck1isQLMBa7UaurQDme5N+J8ZLPhmadVEq4pkQKBsAveUW+Kxtc+lbzEvaSRVFIYCGODEARElpZZ89CeSV4ZSctmHUYmPb1QisWflu8Pqm5D/AL+w/wDQ73TDPsknw2CjUJpTuySvqAJkbZVAveyi3zrUsc2HQb793BK4XGQYjFuJNnVrRXAbnx9k9ybNYokSF5lVkjjkZma9yWLyrq63GkWraMmgCdTr7fQLm4rDSyvdKxhIJIAA5Cga771XCuJJA2KmYbBnJA8juKJpBGm2q5/SLCzEFp3AH/1CWUSRT/JsFKkivpv5eNZSsztpBK0PbSNx2TmSVmfuX/hqQx5WAA2qjGRuVWjCcNSOkZeU6Rsu/IfKkXSQRucA3VGhc0ydYJNPxG17mnMLKJWZgKVFTZcFsbrc1J81iimMPVGwp8a9otth6edZRi5NVrKaj0QeIa6p6GmmCnOS0htrUK7gDc1qsVC2PjUbsKpWmGWcbQYdCvZ9o2q97kfpSOJwpmfeahSsB3BQDj+c92CKwLXAVb7+HKgdhYBq88OJVhjiqzic+m1NcBWub3G9yd6da4UMuymRDR42aVlQObsQB03NR8mVpceCsNCseZcCzRRSyyToezXUFFzqAF2sb7EVyo+lmySNYGnU1+yIhoReB4Jw8ywvFO7qyOz3S1ioGw/xG1YydJSxlzXNAIIr77lZI5Kg13EK9UUVuwGbkQJf7tQQiMBcoNB7RxbfnauXJh/7hrU7nt10C6TJj1YvQbdwA1K9hptOOlBDFDJHcr+LbsyfIk3Iq3NvDtI3o+XFUwkTuFaWPPghkGjsF6tLM587HQD6bGtPmzHkGj6pno34cRE3tcU3rFe0XqtUj8pzLsC57KOQsth2i30+YHjWkbg06i0ticP1wAzFtHhpaIfFRNh8NE76dMkpcgX0qxWxt167UQFtA7f2WOSRk8kgG7W1rVkWmI4iwMMWH7NnaWFg1jYKWZvvCepOnYegphrPgFb3ey5krZHySda5ga4VvZoDQDx3SPiLPYZjCmHjdYo9dgbuSz7sbgfStH4WR4ysaVUGLgw7s80oc48hoABQQEXa3BSKW4IIOm1iOXMiiZ0Ri3fpWkv4hwIBF34J5js4zCcxsyBTESUN0WxNrnYG52610P8AY+JeADQrVcVnTHR8AcI2E5tDZ4ckAuW4ogguigtqIuxu3j03rRv4febzP3Uf+KBYLYhYFeHJSPk07/vMST/hv/1MabHQbCKe8lJn8STj8trW9wC8nDa/xSyN8wPyFbt6Dwo3BKWf0/jnfrSPMsliWVhYnlzYnpXL6QwscEgbGKFLJmIklGd5sqH+zovwCkMoV5inOEPfX1FBJ8hURGeSjtm3HSscIP7QVlM8PnOFjij1TC4sSAaSkildI6m6KWEh4k4qhll1JcgC1NYOEwsoq6JQeX57KQRBCX8TblV4h0QIzupbxve0UFrj5caYu0aPTGBf5elZMxUHWZGnVU7MRqUvzaHExxRSu40yXsB09a0ixbZXuY3cIMoCRvMx5kn50ypS0qK1e/2enDmNxJErOrA62Gw3sBXC6V60PGV2h4BXZCtuW6UE4hKIyzXsAL7ldx5WJrlS5nFpfqKUtcm4gxHaYqdz1kf6Ej9K9VhWZIWN7AhGyFwisXUJsxYAet9q1kIDSXbK11TOMmnWCa5XuwLENbgX17yNz87V5mCeMyNNH5r0HLYKjQ4hDZBxFhcKsMMx1fdWLowsram1BvYVrPg5p3OkbprsoXXsuYPuTblc29L16MbaqDZZWJjyUn5GrtWrJhswKxxKuEuUBVixNnDA6hbpfb2pI4VznOJcdfRNDFUAA0aCu9ZgxWKDu6xxqXve4B8NPP8ADbajODYWhpvT79UAxbwSQRqosHlk5eLUynSbLcnbUbnp4mnIcL1r+rGmZDDjP6d7Zd8vBWlcglPxSqPRT+prqs/D0Y+Z5Tb/AMWTn5WAKZeHB/FM59Ao/SmWdBYYb2UnJ+Jca7YgeCni4ZiN/wB49hc3duQ5nbpTA6MwjP0+aTf0xjZN5CjG4UjRFkOHGg8mYXv71rHFhQ8saBYSsmIxDhb3HzRyZCFhEoWJVPIbBjvp2XnzrQSRiTqw3Xu081i4uqyfC9VDmuCaJog1gTpa3gGVrX861ilbICW86VEUSFhRcgeNakoU1zLLolRjGzFo2Cve1iSD8NulwedKQzyOeA8CiLH8on5f086UuDwkLRhdJZzGzlw2yEXIUjlfbr40EkkrX5roWBXPtV6ZdBw37eSKbCwktEY1URiMlx8TXKhrnwsTWQklFSZic16cBvsiJFmwKBH2VLmuFCq7hAHK6AqjldjY280HPzoMPIXOa0nS7vw596p4NHmfv2XK86H3zei0t0x+a3u+pTOG+TxQFchbquJmMrsBqtc9Kxc6gSt2sBICjzEurlSzH1NBE/M0FFJGGOyq+5BleFeCJyne2uTXn8XiMQ2VzQ7RUCqxxvh0TEARqFGnp610+jXvfFbjapP/ANmzSdnJpAKX+tIdMZM7b3VhPuI2U5fKH0ghTax6X2+dJYQEYppahJ0VS4rxiPgsIqspYX2HMbda6uBic3EyEhXdlVFYWPIH2rr2opkwMh5IaipW7hfMHw0TJ9mV2LBtTG3Lpaudi+j3Yh4dmoUoXckRLmmLfUFWKPU4a4BJ25C/hy9qpnRcTazEnSt0N9qr/wDYDMSWfckk7dSbmuk1tCgpmCOwHCRcnRrcrudPShkexnzmrVg2nU3A82lnkWQhV1HXJfb33pVmKw2YNad9NAqIrktsr4L7VQyoiqb2LHnaw/M0c2LiiJabJCmvNLo8Iq3GkAgkHYdDTbaIsIcxRuAw6s1mOkAX2G/yoJnFjbaNVrC1r3fEdEe2WILAsb6hqPTSSQLee1LjEvNmuHqEwcMwUCeOviosFhAZJBpLhL2Xqd7fTnRyzEMabq+KCGIFztLrh4qWTD6BCQmxdDr67nkfpTXRkubGNt3Hb6oMVHlh0bpz4p1XtlwVLhYC7hVtc+Jt9TQveGNLirAs0n74XsZJ0GmzxORY3KgC9vK5/KueJOtYx5vRwWjvhzBANiGMDs/8XZog/wCWNz7W+ZpgMAlAbwsnxQHazx+iIeYSQlTEFMcKsr9TZgNv5Tc1kGFkth124iuG3uicSW6jaks4mkLHDsTclIyT4nvCt8MA0OA/1H6Kjv4IKmkCfYqNxh5I3UfdvGFKrbUTqvv/ABmkI3MMzXtO4N9m3ktHB1AHnQ9VJlGGlRN79i6SGQW2VgGADeewocRJG93/AFAiu0abKUcpPCj5qTHQkLPKf3ckKBWuO83d2HsfagicCWRjcONjs1UeNCedfRb5PidKRoXAkZS92PK5AG/TuA1WIjtznAaA19+KsOAoX93+y5txeynFyFPhPL0uaT6Ta4dXm3ypjDfKe9Jq5SYVewuWShgdPIg1g4WKW7XhptGYzKZJZC1rX6UMTMjKVyyh7sytWHnxMcSRhVXTYXtzrnO6Ohe8vLt1h1wPFKM0yV3k1TsdRp/Dxsa2mbKMlDtkdgMiZEOh2VW3IDEXrOTqS/4xZCZEDnC1vJkSiPUTfyJJ60TZGB+UBWYCGZrWhy5VVW0jfyrdrgXFvJZOaQ0O5rGgeArSlksp0qKLoGGwEDQhhGtrAnx2/WvOvmmEhbmKO0NkMul50CrpDnTsNjfbetcU3M1jidaVAlVjPR/xEvm1/cAmupg/yWoSmnB0jB3AB0kbkdDva/lS3SQblB4qwisY5CyAknTAi/Nzv+dYxgFze1xPkqr6J1BhiFw/ZskgTZlBPgt9vEHf5Ui6S3SZwRfH75o9L0XO8R8b9e++/wDiNejh/Lb3LMbKbLVu4swUjcE+PzoMQaZqLC3w4+PekxxmK7ttSkF9gOYsxJv5eHrSsURzXRBr6JqSUVvYvy1UOFnUPJeQKHJ3seQYN9eVaSMcWN+G6/avRZxvYHOt1WfY36rbFY9G0kNuXjGk/wAIVyb3870z0ZC9mJZY0B353SDFTMfGa3PpVpq2IQc2UfMV7qiuDShbMYhzkT/MKlK8ruSJ/vPF2juXUl1ZSBf+JdNY9QMgaDsQfW1eV2um63m4rw5iROyuUAGq0hvvc7WtvQtwzw8uzHXhX3siJJrb78VHPxeGiMQjaxtuIyDpBuFuegom4QCTPZ+nehN1RISvMc+LiO8TnRpUbKNgT5+dbNiyXQOpUAF6uH34LQ5s/SFvmy/71r1buXsh+Hn6FTz8R4pwqlbhfhBk5W5WstZtwjWkkNGqu28z5fyoDnGJII7oB3I1sQSed+Vaf04u6H34Ifg7VC2NxBFtaAf0k/rRiE76K7ZyPn/CiMs//vQPRB+poupPP0/lTM3l6qrcU4qVJF+8JuvgByPkK85060sezXgU9hac06JEcwl/Ga4OYprKFfIPiX1FU7YrN3ylF4399tYcqwi/LWEf5asWIxKdwMQOV6Rax2tJJoOtJJxJMpkFmBFvGnMICGm03hRTTa1izBFjALr71m+JzpLpdlkrWxgWop81jERXtASRyqxC4yWQhMzerygoPFZzEURbqCvnzrdkZa8uvdYySZmBtbIF82i/GK2sLGioxncQ61LCmUp3P+0OPQFWOxsBf8/euc3AgOzFxKunFBR8f6W1LHuW1HbmfetHYSNwok7UplcleM4rMjs5Tdjf0pmJrY2Bo4KZCvYPjOWLV2Q06hY+lDLHHLWYXSmTtWJeIMWQx0PawLHS2yj4SfLzoQ6HQCvMK+qXos1xzaSiSd+5Uqrd78Vj1oXSwCw4t07tFfUpS2cTctVvl1pgO5KsoUbZpKf4zUzFTKE1weS46aNJUV2SRwitqtdjt7edKSdIQxuLHO1CPINFr/d/FnFfZD++tcjtO6Ba9y3IbVDjoxD11mu7XyVAA7V9FGMlnjKSSqQgxAhNzzcG5HmLdac6PxUcmKjYDerT4EhBJownvV0GFQfwL7CvomUclxS53NbiMeA9qlKlLDCWNlBJsTYDoBc/So5waLJUpNXyUCDtO0+80CQx25Rs2kHV48tqUGKJlyZdLq+3fZG5rQ3TfT1XsFl8DwO/aSCVELFdI0jeyi9773FVJNMyUNyjKTW+vkp8GQnW/Cv3Qmd5V2MEEjHvSNcr+EArp+ZBv8xRw4nrZHsGwrXnzVublIHYUvNNrNWPMcsgWKRUVhLCkTM5a4ftNPIdPi+lc2GeUyNLiMriQByq+PgtJCKNDYjxta8Nth2BSTDh2VXdpC55KCdgNr8hV4wTNOZj6BIFUOKtrhlNgaA68UaMuiMOjsbD7OJe33vrIvpv8I8Lc6w6+QSZs/6suXs581DeTUaADXme9F4/KoUHa9moESOALbPsojYj+K5Y7+VZRYiV56vMfiI8N7HZoEUmlurgR60D/K4pxqO/H6H8xWX4hH5Z7/omcF8pCrdebTqaxZpKzABrEkD3NC51AlTKFJmuImjkKs5JFjf1rKCUSMzBVkaNArTDwvJJh0mMz3a21/GuU/pQslLK0CIMbyVc4my9sNIE7QvcXven8HiTiGF1UpQ4JxwVw4mLjkZy5KnaxpPpHHSYd4DUQARTcLQDCTS95nUNYE2IINqwGPmM7WcNFVilWswwEa4XDyqSWcsG+VdKKZ7p3sOwqlClFOKL1RRdG/ZjgoHhmMqo2lgSWFyANxavPdLvlbI0NJ2Vh1J3FgQn2iWNIGPbKQCm2iwI0jobUk6XNkY4mq58VLPNc34xlDY2cgBRqtYCwuAAdvWvRYBpGHZfJClWHYB1J5Bhf0vvTTwS00rC7hjcUrRWVg6yQyWIXY6V7sZPTmT8q8axjmvs6EEe+6pxu1pw5NHLgo2WYrojUDSN4m02Nr9TRYlr2TkEcT4qyQuNZzEUxEysbsJHBPidR3r1mHcHRNI5BCNkHWytdc4JzJfsasiPJNFGq9lawYCQkMGOxJv/APbXl8dCf6ghxAaTvx2UN7gfeqEwcUC4vFM8ZWOTBxyPGhIILFbhTzXp71q90hgYAdQ8gE67e6rYEVy+iXZ4hSB4dTMsOYqE1G5Cshbc9Tc8zXU6IcHY6J9US1pP/wAgFm/5fNNa+rLjLFRRPeEZIhMe0VmJV9NmsB3G1X8bjakOkGyGP4CBqOHaKWjCBdi9D7JligCjuilYzgwFvva0uwLdTalo7Dw1xt3Wf/nelHCwTWlD32SvLIgsEnaEoryxRsbbqAS7X8rW9qancTK3JqQ1x+gVaAfFz9kXxsEbDxusqSDtzbSDsO4AN/AAe9LYDMJS1zSNBv3n3ROqwQb34VyVWNdhZK4ZlA3Z4mUg9m8EAVujMOzuAep2PtXHhe3PGwHUOdY41qjkacrncCW16JTl0TRRYsuCGCKhU8xrYb/T603M4SSRBp0sm+4KHRpHaB6/wnsHaGFTv9m+yENuNIlseY/Fe1IOyCUj/mZ/HL+yJ4OQu4Za8e7vUfDM5EKB21PIWEQY3/dqdAAPMajyO21FjWDrDlFAVddp19FbTlADdzZ+gXMv2vIoxfdtbrbo1l1fW9c/pLMcLEXdvlw9Ezgz8T62v79VQ64aeTKHLpQwOk7EH2NA7UEK7ROaYWSWQuEO4A9qygjMbMqq1ccqz8xQRoY2Zktz5VyJ+i3ySl16FXmVb4kMmJl1iPTtyrpYPDGBmXdVaZcH498IHBjZtR6HpS+PwLsSQQapTMiJs3YxSp2Bu+rSb8tR61k3o1we1xdtSl8FX58LM0EcWj4CTe/O9dFsOWV0nNXaC/sWX8P1rfVSwsjJZfD61NVLCf8ADWKnwgcLCjliNyeQHMfMUhi8CMQQSSKUzcimrcSYm0mnDxjWwIOo93kLcvAUsOh26W46KrPNVHFZXNI7uQLszMd+rG/611WMyNDRwFKAgLRcjmBvYbedEQSrzBW7+8WN0svZwgFAg2+E2ILD+Y3rl/7IisHXe0JN8Vrh+IccmjSkACAjTp2a/K4626VZ6JhN3evaoXHmqviMqmkd3bSWZiSb9SbmukxmRoaBoFAQAo/7Al/l96KirzBO8FisdFFHEkihIn1rsL332Jtuu52pR+Bie8vc3UiiqJBO6IXNcwEzTCVA7G5OhbGy6Btp5W6UP+zYCwMLdB2+KrTmUukw+KYnXIGDSiVh4uNr8tttvCn8LC2OZjmt2oeFoTlyq4fZZvwp/nP/AG177ruxcrIzmfL+Vj7LN+FP85/7anXdnqpkZzPl/KyMLN4J/nP/AG1Ou7PX+FMjOZ8v5RHaYrs+y1L2d76dZtfny01l8GfPkF87/hXlZtZ+/FRypiWvqKm51G7Nu3K5250QeG1TR5/wqyx8z9+KGxcE+ixKaQQQLta5I35elWZDuGi+/wDhEGsvis/Ypv8A4f1ouudyHn/Cqo+30UrRYkqELrpHJbtYfKhDqdmDRf32KZY+1RthZze7pvz+Lf133qxIRwCmWPt9F77NiLae0S3h3re16nWG7oWpli3o+i0+xT7d9NuWx2+tF1ruQUyxcj6Kv8T5VI5TW69TsD5edcTptznRsut/om8KWC6CSf2Afxj2/wB683RTeYK5ZWoMi6hcVnNeQ0sZiQ00ts3UCVrCw2ocOSWaoYCSzVEwKDGLrvWDyRJoV1WAGMWEPmiAMLC21a4ZxINrLEgAikfw5puwdbjxtyoMXelFcrE3pRRGI0dk4KAfFvashmziism5sw1QGEVezO3eselayl3Wdi70Yb1e2qVmnEivJyqKKx8JmMl1kQEcyxF9IFc3pASAAsPgiaaTaJIhJiLxowFnFhzW22kUmTIWMpxHD/Kl7qr58iid9ICg2NhyBIBIrqYMuMQzG0J3QAppRXSPAwyxdqIwoETgC1rkDYnxN71wnTSxSZM16j/CInS1BkmHjmiiDxILSbsBuyqLm58zatMU98Mji1x224aqDhaquLQLJKBsA7gegJrqwkmNpPIIFFWqtWHIIYZVEbINQOpnPTvAAX8CL0hiHSMdmB8EjiHSMdmB0WmO7OPEkvHGU03RUuUY8h58/wAqJmZ0VAm71vdXGXui0Ju+PBS4+CHTNGsYDIpkLb3U3Wyj+WxosM+TrI3E7kD+Vm18mjidNkYK+gLJeq1FPgcMZHVBtqNr+FZyvyNLuSJrbKaxYWPsdJQazHJJr3uChIsOltqVdI/rLB0sCuGqsn4arhfbuh8rwCtFNI/RWCD+YC5PyH51pPMWyNY3nr3KADISo86WFsPIYlA7MxjWCbvq5k38x0oYjK14zncHTlSsuvYcUsNPLNMThU+y9oDeTtAD/KCDYeptf2pbrH/1GThXmiNZRXNS5Vh0EZkkjMt20BRfugC7Nt13FqCd7y/I12XS+/kETdG7X9AisLg4SscfZljKrsHJ3Wxa2w26D3rJ8soJfmrKQK4HZTcZa4XfHipxkkRWM2sFsXa/xAprN/Cx228az/q5AXC99uzWv5RafNWg9dL99FzriYgshAsO9t4cqnS4/sN7/ojwu5SWvOpxIcPnc2pdJ3JAHqaycdDa0LAdCiMxzedJCJLatqzhka5ls2VCMN0CcQPjmjQqoKtypR2Lw7Xm9wtgXVVoTOcfiYXCzoASNvSt8NPFI0mNC+zuVtlfFU6BjHGCOu3KimEbiM6xdgzLryRM3Gk5jKtENLA7296BscWawdUH9AWnNqgoeLCqkaNjWzmNcbKaa57W0NlEOI1/Aa1sLLKVsnEKfhNSwplKb5NxxFAHBi16rc+lqVxOGExBzEUpThsmcP7R4QzMYfiI+Q5W9qWd0fYADzop8STZjxLBJK7qCgY3tufrT0DOrYGk3SqioRnUP4vpW1hSirYn7QcOqqkQsujSwax3tYFdtuZrkHo0ucXPdrdhQl3JQZdxrDDoEWnSC2oNY3DW+u1bS4HrrLzr2KW4bJNi82jkkkcMo1OzWv4mnYY8jA3kEK0GLT8a+4rVRPMsx2GENnkOouCygbMo5C99uppSVkpfbRpSUlbIX20cFP8AacM08d5fu4woBKne1zuP6rChyTCMitShAlDDpqVjGPD2M2nEBpGcse4w1gcgPAXufkK1hEnWstugrjsqbnzNtugH2UyQ7D0r3ywKzUUR2S5gYZVa9luA217rS+JhEsZFa8ETHFpsJqMWJIzK7rcRyoQTZiWvpsOo3FK9Xkf1bWmrB7NN1d22ydapewGJhWMxPq1LHJurDSdQv/mtYfKpLHKX527Ejgb0+ivM2iOxLs8wLR4MWKlSNTkMLlj8Ite9gPqTWsUzXzOu71A04fyrcAKoj+Upp9ZJjAf+Fl/5kZ+jUu/89vcfor/T4/QptkizLCEjB1dqrMBz7NlG/oaTxRidJmedMpA7791q0O2HA6ojBTSIzkBDAGl74G6Lc92/S+23nWUrGOaASc9DTmef8qmkhpN6a/4QvDsxZCJGJTUI0B6X7zfQAH1rbGNAd8A1qz7BVHoBfcqj+0XDqskRChNS3KjbSSOVunKlcW4uwmpunb89CtoPnPd6qo1xU2qvHgpFYEqdiD7GsHaghbKfPGMkpcA2sOnhWWGZ1ceUqLoPDGNhjwsSNKNZsQD08j4V53Gwyvnc4N0V5gFXf2kPeaPvBhZiCDfwro9Dio3WKVILhBTd7kBOt/GmMdsKGqfwXEk6JxiEBw0m41DVa55i/MUm0kSt8E0+uqPiqpiGvho9hszV1Gj+87uXOef7Le9LqYWC9UVK4/s9ijlM0LxBy6/ER8I8vA1x+lXPjDZGuquCIE7K4ZbwzhTLiVMKlVKW1dO6Dt6muVLjZ8jCHHj7q826oHHuXJBjHSNBGpVW0jkCRvau90ZM6XDhzjZshBeqrop9RdEg4Lws6I8DtpEbmQ3vqdVBFvDc2rgO6SnicWyAXYrsCKxvSi4Z4HgxUET9rJrO8gQAgLvsv823KixXScsErm0K4X79ygII2VLzbDrHNJGmoqrEDWultvEdDXYgeXxhzqsjhshtCVqon+B4XeTCPig6ALqIjN9TqltZHTa9JSY1rJxCRy14C9lZoBY/utiPtEeGOkSSRiQXawVSC12PSwG9WMfH1RlF0DXeexShZBOyJxPBuLiSWRguiI960nxAAEsg5stiNxVwdJQvka0E614a7HkUJArgrLHhVsPi5Dkzf619PDG0uKXuv/Cz9mHRn/zt/rV9W1V1jvsBZ7E9JJP85qurCvOezyUiYaUgsry2HM8wPU2oS1gNXr4K7NXl0WoWXpM/sp//ABq+rHP2UDuOUev7qLEtNob70nY80Xw9Kp0Whoqw4X8vutxPPb94vzT/AHq+p7fT+VWZvL1/he+1Yj8aH/Af+6q6kqZmcj5/wpEzLEjkyfLUP1qjBe9Kvg5H0XhmuIClbJpPMamAPytU6jW6F/fYr+DtWBm84AGhbA3FpDsfH4edTqez78lPg5ny/lKeKc7kYK8qXOrc67k7W8K5XS0XV4agKFj6pnDZcxoqu/2+PwH3rzFhO5SrRGoJF+VxWbtlSkzHDqshCjbasoHFzLKsqZMsiZQSNzWTpXBxFJxsTC0FBZhlEatbSDt4VrC4PF0sZmdWaC1wuQI4a3dHXe16qVzWVYVxMc8HWlHieGu7e5sL/wAXvQh8ZNI3RyAXaXycPDSO81unrW1C+1Y5jWuyFfhzweroqswUJ4fk6FalFTME64ZxM2CEumJHZwNLXsVI5UhjMD/UltkilC7SgnEXF0l5GnwzOzgXKkDkNP5XpF/Q50DHUB2KWexVDijFPiMQ0ojdVsFUHcgDlc+NdPBwdREGE2VYCTGMjmCPlTVq11TKOJMDhoIYg+tWjIa11KPYk6vG5sPlXmZsDiZpHSEUb81TncgtOGnw6YYRJjlQyNsBJbRJuSeWykbE1eKE75s5iuuzcKiW1RVE4wnV8biGQhlL7EG4NlCkg9QSDXawLS3DsDt6UBvVJ6bVq/8A7OcC3ZyTyauwJ7IHcogYhpWbooAAF/GuH0rIC8Rt+bftPABXQAtPM0j/APFYZCUlVsI5bs2uGXTJ3b22BGwPlSsRrBubsc437x7IAd+OiC4gxLK2ImclYBhVihj8HxEaDSD1sFuT5VvhGtPVsb82eyexp+qpw3vcmvYlbwfCvoPyr7K3ZcV25W9WqTDIMD206IStrgtqa11uLgeJI6Uvi5uqiLtfAWjjALhZHirRHh2h0QXGh2xOpVIIYBLpfxI2rll7Zrl4gMonca60rNgZb4O7kt4QxJP3SlVBYtJqIvIhFgii1yeew8aY6QjA/uGzpQ7DzKuNxOl6cua3ztr4aaLSoSPDxSINIBDNYMb8zzPvQQipBJepc4Hu1pVmcRRO2X6KopyHoK7IQHdOsFhojg8Q/OVSnT4VLAbeZufak5HyDEsb+k34mvoiJGTTewtMllgRHaZBK2pVVCSNje7beG3vV4lsz3BsZyiiSfora8NG1nt5Jx/ZmESTsXUu8kpRbNbswbaSR1G/0pPr8S9nWNNANvbfmiaW3kriRfLktBwshjUKW7S6lm6aWkKWt4i171f+0Hh5JHw8u0C/VQNDg0Vyvxv2pc9/aBEqq6x30rJYXsTYXHSq6ULnYC3b6LTCG333qg149dNXnPcPiMGFZyrqTsRSGE6QZiSWgUVCwJYeJixuy060BooIcqZYbiuOygqRasnRWSbW7ZSABSsmDwM2OTtsPGXQbXuOYq4Y+rFIZ5BIVNBlU0QbtIpF/wAJN/ahmGYikUDg0G1rIw7JgxF99jsRS5aesBATAe0xkEpW7fdqPM04B/cJShP9sDtQ9arFYTlUUVi4VSMiXUFZ7DSGFwfH0rm48vBbRIHGkQKbYfLIJZJboimyWXVaxIuSKTfPNGxtE8dVdi9VWeIsIsWIdEXSu1t9V/MGungpHSRBzjZQlLSg8B7U3QUtPf7mqyKxeNbprYMpGkdN65Zx4zEZL1rQ7o9uKXYfgoyorpGhDNYbgH19POtpMZFG4tden3XeoCeaS4vhxEd0dSrKbEA+VMxua9oc06FVmKFbh+PoWFHlKmZSx5dKkbRx4iRY2vqQE6TfncA2rJ0DS7MQLVHKdSFnCx4uIhosQQVCgeQQkqN+gJO3nQPwkbxTmj/O6vRGT5zmBjljZ45Fl1F9SKTcrpJBI7uw6cqxHR0AcHBtEbaqqG1lNsOH0LeJ/hHKx6eRr6bHM3KLvZcp0Ys6hZM1uauP8DfoK061nP3Q9UeFeYW2HzFY3V7gFWDDVcbg361T3Me0tvdWIpAbAT7LeI4NJL3MivK8ekjSTKtiG3vb0pKXCvc4CMiiADz05KqLRRab19VJkmKwqaSzMrIyyBtFyxt3k25LcbHzq8THiHWGiwQRvt296jXBu4On3qpMwx8LYeVxJ33gWLsrG4KkHVq5EWH1oI4ZWyBmXQOLs3eNqQgtyjnp6Vx8FVovhHoPyrqjZQ7pvlTD7PiwTzSO3ykFKzg9dEe0+yon4T3j3RHDmRvI4doyyKnaWG+vchR8yPoayxmMYxuUOok13cz4BbRsOpGtcPZF4DBzGWbEzROXjOyaTcyndRYdFFj7VlLLEI2QRuFHjfDj5qMY4Auqzt48Sp+FcwlYyLI1lS55bh5G0j1AJO1Z46GNoa5o1PlQF/ZQxim6nTbxOiqP7V8sjihVogVVmIsTfdH0k38+dL4mZ8uCkD9SMp89VtBQlFCtD6aLlNeYXSV040zntkSNENgSSSPauP0fgnQuL37q7tU+usosioovoz9gn/s7/wCo/wD1GjGyzPzFdHlt4A1aomktzXBRPG4eNT3T0HhVZAhc6gvk05nKpIDHYn86BrjQWoaKUyZ/IOdjRZlMqIi4jI5p7GpamVPMk42SHXeO+oW36HxpbEYcTVrVKqcNk5yzjXC6naRTqbkfDYC29Ly4OQtDWO0CqyOCFzjNoZpi0TdwKoFyL7XpnCRPjjp+9qkKGFNKLo2VSSGKICYPcA2Nr9mAAy+VeZnawSOtlfvwKIEc1HlEJ7H4TbQ4G3i1wParxDh1m/EeylaKn8Rj/iZPRP8A01rsYH8kePuVR3KXU4qTTL5QInVWs5JNtIIIUX3J5daSnaTKHEWO/mnYX1EWg0dT5LXF4gF4mkUGy3awAve5F7fKrijIa8MPFVJJ8bS/XRSSCMh7xKLx67gkaSRsAL8r+NCOsFU4713onZacC0bX3Eplgj92n9K/kK+hR/IO4Lzz/mKmrRCsWqKUiMPkJlVm0J3TazWBJAuQAeZ8qXkmjYQDx7PdaAOq7QOGyBJSQkIYgXOkWsK0fIyMW40ra6R2xUE3D47MuEkC7jUGe1/W9qISDNkDteV6qZn1mI07ghIcqGhbSSDYdQenmK0a54HzeyouF/KF45W/SU/NR+lqPrH8/RVbP9Pqsx4fEJukqj0DL+RqnPLvmaChyxHgfRTwY/HRk6JOZubSMLnx3HOs3RxP+aMFWGx8CR996GbF4kBgVazsGazA3Ybg+Na3HYJbsKHcq6tp0ze6V8bZnPiIvvVe40gd0W5+Vc/Gthjwj2sBF963gYessuBVAOGf8DexryNroq+sgPMCpSBBYjBob3UUJCsEpHjcMo5C1CjXdv2Cn/w8/wDMf862HyrM/MV0efpUCFyGzAfdt/SatC7ZfHWI+JvU/nWLdgtxso6JWsVFF6oovVFF6oopEnYcmYfM1dlVQRuEzSYHaRvepvuhLQrPlecTgC0rixBFj1HWhfBG7doWZCIednd2clmJuSeu1RjGsGVooKxsvUatNcuX7iQ9RqsfC62NITk9c0c690/AP7DzyQ2LF5VB5WQfLSK2iNRE9/usni5gD2ewUkx/8x7fLV/sKFv/AC/vgo42JD97pvgP3Uf9C/lXv4vy29w9lwn/ADFT1ohUmE+NfUfnQyfKUTBblZl/ej/5x/8AprmH8v8A9sIhuO8pRh5CsErKbHtU3HkGP5029odK0HbKfosx8g7/AKI6SZjHpJJBwjsR01ajvblfzpcNAfYGucDwrZGePd9VVcJ8Cf0j8q6gQHdOMogVosSWAJWMFb9DqHKlcQ9zXxgHc/RGPy3Hu91vwvhElm0yLqGkm2/PbwocfK+OLMw0bC1w7Q5xtaTYRO1mW2yk6Rc7b+tEyVxjYb3VRsBzXwP7pSacCw4JZn/7k+q/nSuO/wCGf3LWH5wq7Xj10F//2Q=="/>
          <p:cNvSpPr>
            <a:spLocks noChangeAspect="1" noChangeArrowheads="1"/>
          </p:cNvSpPr>
          <p:nvPr/>
        </p:nvSpPr>
        <p:spPr bwMode="auto">
          <a:xfrm>
            <a:off x="63500" y="-890588"/>
            <a:ext cx="2466975" cy="1857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9460" name="AutoShape 4" descr="data:image/jpeg;base64,/9j/4AAQSkZJRgABAQAAAQABAAD/2wCEAAkGBxQTEhQUEhQWFBUXGBgaGBgYFxwdIBgYGBgYFxgeHBwdHCggGhwlHBoXITEhJSkrLi4uGB8zODMsNygtLiwBCgoKDg0OGxAQGywkICYsLS80LC8sLCwsLCwsLCwsLCwsLCwsLCwsLCwsLCwsLCwsLCwsLCwsLCwsLCwsLCwsLP/AABEIAMMBAwMBEQACEQEDEQH/xAAcAAACAgMBAQAAAAAAAAAAAAAEBQMGAQIHAAj/xABIEAACAQIEAwYDBQUGBAMJAAABAgMAEQQFEiEGMUETIlFhcZEygaEUI1KxwQczQmJyFRaCktHhJHOy0iU0szVTY3SDosLw8f/EABsBAAIDAQEBAAAAAAAAAAAAAAIEAAEDBQYH/8QAQBEAAQQABAIIBAUDAQYHAAAAAQACAxEEEiExQVEFE2FxgZGhsSIywfAGM0LR4RQj8VIVJDRDYqJjcoKDkrLC/9oADAMBAAIRAxEAPwCnwTBGDE2AoZG5mkIUozLOxqbs97k70LdGgIg1Sw4LvK8rF7ja9ISTk21opdKLDtZROqR49LysFHhsPQU3D8gSk3zlWbKWnMAhX7sA3YrzYedYPwkfW9bJr2IAC7QI6TLBGqse8Sdzz+tbRSAuytFI5YcjLT3MpVOG5aT3drbVjECJlx4getVRxuYIg3Nz4CnyV0ALSXF5y7bL3R9aElGGq18GcMxSxiaUCVnD90nZbbX9a4PSGOkZJkbpVa80eiteDw0bYEIwYgR2sNtPPe46bXrlvkcJ8w3tUdQuMiMk2UE79K9eNlSbZbkkrMpF1N9rbtfytUcBl+LZS1a8JwgyiN3X944W7G7XJ3Onp1pf+riGYN1oX2IeQTvNMqgiinQKxkRdQZ9iLFQNhtZrn2paLETSOY6xlOlD74KiVWa66FbIQCL8r7+nWqddaK2kAi9lvjuI4YwUTvWFlPUHe/I2623pRsDiczzR4gJp04rKwacCVXMXxHK/cTYE7Dnvy5cr1vTWnNXisS5xGpROAwk0cjDEKyvpVgHG9jf2pWaYPaC06L0H4bMb3SFtGqTKlV6xYtVqlZ+EMEnaRSGZe0ZnVYQCW3RhcnkPKt4WCw6+K5PScz+rfGGGqBLuG480WV7CfBNMRGcPFGZFJ7wvI4AA6mzXt4VeUty3w/dYA9fFOI9Q9xo8PlH+FBieJsNF9wqnGRhTe+pSzmQy8hdtIPvTLI3POVgLt/VLSNyf3ZZBE7TQU6gG5dufsq5NFiMTNLIUCF21EubWvyso36eVPx9BzzOt/wAKVd+IIMMzJA3N2nTgjMPw4D+8dn/lHdH03PvXZg6Ew0Wrte9cXE9P4yfQGhyCcYLKlRxHHGFYnTa1je9t66bRFEzM0ADsXIL3yO+I2nU+URjsysupS5R2I0gEbm1+e1YsxLzmzNo1YG6H4bBB0THL4UjxM4Wy6dOm5/guC/P+WlZnPfAwu1v34eqJpou7/S9kDxTgG7MsoHZxrbwN23O3gCQK3wUzc2U7n7/lC8Ea9w+/HRctTkPSvLO3K6ZXqpUlWAm7aS0hNugFJ4h7mtsJzDRtc74kvxUdpGAHXkKOMksBQSAB5VrwGHnmCJGtlAtcjfz3pUwxst8hWz8UaDWrY5WIWKkAsOZp2JzXtzNSZcSUVhWsTvbapKLCOI0Sos6z2JQADqYW5VhDGWmytppA8UEizviDES2D3RbCwAtt0NHG1g+VKRwNZskZNaLVeqK1beHM57OFUETO4LkG9gC3Inx9K5uIwLppS4Ghp6KiUyhwuNxKBWZgiqe7H3Rp63PWjGHwuHOZ2/bqUJ1QmGwyoLKAK6QAQk2muRzFJkYAnny5gW3I8xWGKYHREFQKwZqp7RLNpvMX1eAVV336i9c6A/AdL+Gq7ypxQPE+a4VYZEaYvLZQCtrNp33J57k8vCjw0U2cOygN10O+vJVodAqFis/HJFv5murmRBqVYjHyPzY+g2oSUVBWPLsggjmMWL7R37ISKEIVVBQsdRO9xa21IPne5uZmguu1Iy4l5Zmj2ukNkeKSPBzSKgaWOaB7sNtOo2A6+N/lRzMLpQCdCCjna50rWk6EH2TKfEs0iI5vIkI7Te9md2ktvvcBhWGX4bGxOi9H+E2hr5cu2npos0K9qtO1F7C7HwUXPsKYhwssppjSUniMfh8OP7jwPdG4XL8QSGVRFY3DMdwRyIC9fmK7OH6AmdrIa9157F/iiEAtibm79kyh4e7Rh2ryTOx5XsCT6bn5mu1H0Thovif8XaV56bpvFzDI05RyborLhOF+yIVgkC6WYkAGwW17heu4phuJia3+y29hW265jszjbz9UsmRRNIEJKgLYkWJ+Lp0pxhcQC7ev3WfDxROWyhJUYjVZht59PrvVTNLoyAeCthp1o6UH7cbGx7bn/ipdtf0mv+n6KM+fx+qmzmVXhuqCMLMy2W+/duSfE+dBhmlslE3bQdfZUTYB2UOZBTjO+QFuha/hpBNaQ5hhvh31V2BISeaxnPEEbQOCSGa694i2jWXHz5Chhwjo5A41Q18apUSXCuP82uRSZtGo56j5V5aSs57yupRQpz3wT61navKiMgwEuvugAtsL0vMwOb8Wy3jlMZ0TVcuEbNcXa+5861jyloLdli5xJsqy5NitCLcgKGvSOJjzPNDWlSQcT57F2zFDq5cvSt8K0siDXKVagyzKZsXGZNYjjF/U0tiukWwvyAWVoGhe4pyWCDDBowdd1uSfHnS+CxUss1OOmqtLeK5dbwnb90vKmcC3KHDtVcUvw2VyPvaw8TT9KEgJ1hMlRd27xosqAuV/4ZySFog5UMd7g7L/AP2uRjcVIyTIDQ9VY2RmTzsYezK6174sdtKDa/nWOJY0SZwaOniVQ2VGkcDmbCu63YWhQkfEwgcPEdTjltt9aCVjJGlrtkQBQ2LxWNxIEmlwjuFDWsNTm3P/AEpfr4IrYCAQNuNBEI63R+M4HMcMzyzgyKhdFTcMFF2ueluVIM6U6yRrWt0Jo3vqrJACpVdhReqKK34zFKCzM41NgEVbn4mbuketrmuexhNADTOVzmsJ+EDTOlOX4sRrJHGhmDmBtxYXjbWykeBva9MOjLyCdN/VNPjc8hx0q/UUrBEZ8XiC7pFB3dgq9L33se8d+ZNOYHooTnJmIA15pno/Gnotri34i7mnUHD0Y/eFpD5mw9h+tejg6HwsWtWe1ZYnpzGT6F1DkNEzhgVBZFCjyFq6bWhooClyXOLjZKa5TgtTRsd1MoQj5avasJ5crXNG9WiYNQVvnMpYRSWCsQw7ot8LkDl5UOGblLmcNN9dwhcSaJ5fui1xUkQtELkQKSTa663DE2PM3IHtWJjjkPx/6j40KRWQTl7PvzKTZ3/5uX+lL/1WOr63pnC/lj70s0hdue9DK1iD4GmSLFKgaXsw4jhE0jggszXW1yyG4N7L12rBkVMawnbcc0VONkc/qg804nmnI+7sByvZQL/yi5PzrSDCiP5RvxJUcQdXHy+wlkkkz/FJbyQW+puaaEPM+SHM0bBaf2aNOsqWF7amue9a9rnrRNbGHVx81C91di5xiB3m9T+deBxAqZ47T7rsN2CjrBWui4CYJIrEhQDzoZxmjIWYS3O88TtHKnVc9KGH4YwCrAtF5bkUs4RpnKRsfhHhXMxXSYYS1g15rQNASDizAJDiCkYsthTOAmdLFmduorDwjjo4sKxeS7MSAg3PlSONglmnAY3xUJAUecyPigAV7OMW25kkflTmEwQhNk2UOfVYTK1jttc25nen2FpulbwW7qV+VaLNZvUUTXC8XYfDQ6bF3N9Qvt5GuZPhHyy2TQ9VYvgEiizrGYpimFRuTX0+B+Kjkdh4Bb/VEI73VSxMjkkOSSCQQehFNg2LRABFZCyjEw611LrW48d6wxV9S7KaNIhur1i8RICqXYp9v7q9FRLsbDwua4jGsILv/D9ShA1HijOKsEEhndpY45Oy0BWbvFWkdyFHUsth86zwTy6RgDSRd+leiE1t3Ll0OGZ/hUn5V6ZEmWHyFz8RC/U0VFUXBWLJ+DjIe4hc21XY2BHLa+x32rCXERRfOVVlM8syUvHI4soRkW3iXYL8rVJcSI3tbW4J8haHcWnePy9YMSqpF2a9m1jr1a7MtyegPlXR/DE5lc8udZrlVbJbFbKSvXpFeq1E9y7POzjRNltIurSvxJ1uepvakJsJneXb6HjsVoJCAAludZlh0Cp2moKrWY93vM1+XMgCtYWyC3O0sjTfQBDV6NF6Jc/FjiTtIVbVpC3tYWChf4ufK/KtRhGuZkIseSvUG7pJcRjp5JWZmVCwBJHeJ3PU2F9/CmGQEUNAKVW0DmvQ5aZnVDqlZjYAnYn02FaObGxpc/YKNc4mm6ffNF4/KXw7BHUKbXFiCLeo2q8PNHK249vJA67opzgOHhbDNJf71mJX+VV1AeRYfQilJcabka39IGvaTXojygEdxNd2wTnL4Y9cciwrh5SkmhDtyZQG73UqX3Ph5UlK5+VzC4vaCLPgdNO2lbSQ7kSPr+1oHivLmMYMK/dIXka228jXG3WygG/gaYwE7Q/+4fiNDy7e9BI2tRsPqb9NFwXGD7x/6j+deXxgrEPHaV2GfKFDSyJO8BK2InRGOzHlS+JkLIy4KAKDPMMI55EAsAdqHCvL4muKtXXLOIQsUahWcjpb9a5T+jXySE7BS0rzHCmeYyyixNu6K62Fw7YY8oNoSSN1YeH8miMbNbcUM8rmOACRxEz2uoJhm8arh7D+XkKyhJdLaxhJMtpBm+NjGkll5b2pqAFt2uzO4OIpV7F58OSC/ma2LliGpVicxkfm23gNqGyiDQFa+DcBCEjmdFmdpGQq3JQFJBt1O1cXHzSZywGgADpxR3WyseXYQxYSKRQUUvJISNrgq5A8xy2rnyyZ5nNOugHshOwXKHa5J8ST716gChStFYCCTWrIpJUgjw2NU5uZpbzUulYpExMpu8mgF2YBOjPs29Yx4SNg24Vr2ILCZf3QcB3kQllQMTK25HS1+dQYmAU1puzWmyhNdihRQALbU4EBUkUZYgDmSAPntUcQASVAr3jYnjbDgArGiXbbn2RuPdj9a89E5kjXkm3E6f8Aq/hEQc1qu5axCYnXdNQjYdDbtQbj/wDeldOYW6PLrVj/ALUGwo9iLxs8aSxIsyyBVlYvfq7g2J8bAX9a634cDzM9725bAFd1LDEat0UT5tH/AA3f+kX+vL617ENJ2SWU8dEO+YSn4UVPNjc+w2+tGIipbR2qAxu+zSO1+inSPpv9aPqwBZKgdyCLx2RthtOtApYXBFj63I6+XnQ4eaKW+r4Kn5gacU1TJkikTt7sDD2pQGxY3ICA+PL61gcU6Rh6vT4qv6q6DXUddNuZ5JbxBhkjxNkBUGNW0k30lgCV8dr9a2wj3PZbje4vnR3Qu4jt+in4Z/f/AOCX/wBNqrG/leI9woNj3H2RE+H7VMChNtastz0+9YUDH9W6Z3Ig/wDaFYALmg7V9SrRPAA0LM8f/mG0hWvb7oKoJG2oaQfnXKY8lrg0H5OIrjr4ao9LBsEkn2/x4pBnqyaMPHiWIlMjltbbiNioBJHIbHauhhTHme+EfDQ25i9kBFFofvx4qfH8RxGKUAnUNccYtsUbSt79LBaziwMge0nbQnvF+9qnvzA8zfkT/C4PjkvK9hfvHl615rH/APEv7yuzH8oWBgZPwGk0SbZLls3aK6ixB2rKVgcwh2ypzw0WU4ly4GRnkF3J3ooY2tYA3ZCH2LCsGDwiBVIFqUkkdZC6McbaBCX5nIA5uRTWH+RKYj51FhuKViRkjQyOfDwrOaMOdZOiQkgzusmglmaY/GTRGVu7GLbflQtkia/K3dFGIWPyjdE5lw0keDaYlncgHc2t47daXZinPlDeCyZi3OmDNgqdXQXRWaiisuQ5hJHEESLUdRa52G4I/WkZ8H10ma+ColH4XA4qYCPW2noidNrH02vWhggi+N9d5Q6FRYfKo0/h3Gxv4inAARaouKaZfhtciJ4kChlfkYXclQ1KuuZ4dEj0IoChkYbddajn6Vw4Hue/M460R6FWUXnESPh5LoSAH3J+AgNv6X2HrWEDnslFHl47KO2XNlOwr1CFDyZnHGb6wCNxbncelUaqipR4KaT9o86/AzE2K6mtexN+ZuaSOBw5/T4cFYYeaQtmOKnDMgZgouxUE6R5noK3dLHHTSQL2RCMUmuW5HiIJ4zikI7SNmW5Dfh8CbHflXV/DuKinxLgw3QPuOawxnwsoKx2r2q5S9UUVm4eyXVGszFFtNEVLMNwCdQA8SQLXrl4vFU8xiz8JvT1WzG6A2Nwhc9H3I8sRiB9VrbC/mH/AMjfqsjsPH6KWPDvKcLofTJ2LlD1LrI9gCTz86AvbGJMw+HML7iAiqzpvWnmUt4pYnEqGN3EKCQ3v3wBq3GxPnW2BA6uxsSa7r0UdufD2QmXZisEqyNYgXuCbXDAqd/Qmt8RH1kZbddqpt3oLUmNz9ZCBBDaNUZEWxfTqN2OogDVfr0paJrWj4n5nE2SBvXDTSkZjed6HD74oRDiCoULoUNqGpuTcr2W++w61qZBmsN1215eqmRnE+S2OXSMbyTE/wBI/UkmpnfsKHcFBkGzVJHkse5Ks9uZYkjf6UBon4jfii6x1aaKstGFZgAB3m5epryWNaG4h4HNPsJLR3LFKok+yacJe9h5mlMQ0lLYhpKTZvmsYkY6gd+laRaMAK3haQwKMY/EyqOyXSt7Aml3viY43utX4sN+ElIc+geOTS76yRe9aQy9Y20MMokGZOOFZNMTlQA1zv5W5UpixbwClMYCXAHZFZnib4MgspJCjT1ves4mETCgs4mVOKCkzDMRNhxEkbaioGptgPGtYcK8SZitIsM5smY7WksOQdXb5CujlT2ZNMNl0aclHqavKFRcVb+HcDGI+1dNRLaVHTwrmYyV5f1bTWigT3KcN2cN1j1B3bkbWBuPXYUhiJM8lF1EAK+CoM4AdwOQZgPS5r0MRJYCeSBZwmbDDyLJdbr0b/ShmibKwsdsVBfBEZv+0cOCFjBNwb26C23ha4vSMXR8cZ3JRU4pJi+JMditZVXI0jVpU20jlewtWgGGgoaDXS+avquJVXlxbt8TE/Om7KKgolFUVa6lk6YWN8M2GgjcO7RO73fUEQSM6g8jzFecmM72vErjoAa23NUpmN6ab+ig4Lxh7MsndWXFTalGwZewkdQR4A8hR46P4qPBjfcBB+kX2+yNzSeFxh3hZmDyYhjqBUgsEJAB3sOV67/4Ra9mOe1/BlaeCVxfyefuoq+krmrBNRRbwZv2alFIN2Rthc3S+nYetYSNjLrceBHmjDHnYI7H53NMRog0CzCwAUEv8bHVvqPjalooo4xWrtt+zYcNAjLSfmIHcgfss7ABnVQNgBdrC99uQG5Nb9YdaAF/fYqyx9pUf9kjWNbu3dPXT1X8NqElxOpKIOAGgCY4HKU1Ksca6mIA239+dA7KwFx4KZnONWmOZZcYtPeVw17FDcXHMfLaghnEt6EVzQOAB01TVcmhJ7MF9aNGJCbWOsgEKPnzpQ4qUDOaog1z05rSm3Q4GkThoo20usSxlZHRPBmVbqTfmdVZPc9tsLibAJ7BevorBJp2xN19FFn+FYo3ZLe7F5LdLAL8+9qI+dHhJAHjOeFD39qQvHLbfzXJsT8b/wBTfnXI6Q/4l/f9E9F8gUVJLRV9cY8rhS1gTyFYSOppK2jYC4BD5hDokZfChidmaCjlbleQFZ4MeBHF3rWtcCkHREvNBcl0RLzogc4wZmlvFfTYbtTeGjc1lOTWHaWMpyY5HwzI4IVjbmbbCrmfHHRetSA43SdnhdY4DKfiFjbn7msm4pplDGhTgnk2ChGDLIoDFQbkXOx39KXbLKcTTjpahOiqb8q7CFatIBzIFRRMcFx5HBGIyqyAG4/3Nc7EYFsj84cQUQzJTHxdipW0YVWF72Vb7elFJHh2NuSu8qxGSqxi8wmJKuxBBII5WN9/rTQdYBGysNC1yuNHmjWZrIWGo35DrvWU7ntjJYLKIUug51wzBFhu0hg1I7xkOzd6NbqLeYO/vXBgxsr5cr3UQDpwO6hJ0TXO8c8ccrIdCrBMCqgANpIWO9vDUaXw8bXuaDuXD+ULtb++K46K9YiXqipXzE5nhMOML2ExmKQOpVFtokkQ3e55tqNvQVxWYeeXPnbVuB8AdlTjZNcqQORZ5JDAYosMCxFxI5PdkIZS6/4Ta3lTUuB66TO5xrkOXI+Kjr2ReHlxWIxETzGO6oUUAWFrXJIHNjbc9a7vQEDcNP8A2xuDul8RRYbKsS5Wx+KQ/wCEAfnc17AyuK5/wjYeakTKohzXV/US357UBs7q854adyOgw34VAAsDYbC5sKEuDUOpTLNcvSNQUZiQ5R9QHxAXNrdKXgme91OA2sd3aicBw7R5I/CZUoGH2u5Lsw8bIJEX05e5peTEOJfrpoPWiUdURW+vnoUl4gEn2hO1Chih3S1m3Xfbby28KbwuTJ8F12oDdm0PBMUYMpsRyNMOaHCjsgRmZ91Ioj8ShmbyL2NvkAPesIPie6TgdPJE4Ua5JxiFYPiGHdv2OljsNV160kwtLWA6/NY7NUTgRfDUIfP55OyWOYKrl9QC7AIAVB+Zua0wjGZy+OyKrXn/AApJegduiRm0Sgrq/dABQN9f3ZUgH+ok3NZ/00jiHV82/Zrftoo54N+nlS5DjpAsklyB3j1rl9JD/en+HsE7D+WEGcwi/GvvSK1pLctyiVmBVdwb1g8DLqtOsDDaZvk13Jk+LqKkbAGilHTZzmVry7hyFURm2LW28qSkxTg4ho2QqLiGBElsgAWwrfBPc6O3b2qO6a8PSxiBgZAjXvv4ClMa1/WghthSwleZ8TQrA0Wu7Gw25c61jw560POym+yWY7jZmgMccPdAALW+vKibh2Nlzl2qh5EqqYjOZG66R5U7mKLKEDJMzcyT86pFSvXAiYfstRiWSZXFy/KxNgPauD0k6USVmptcEVngnPCuMW0hWG//ABEg7hsQCGF79AKUxjCC3M79I3VCyFzXOECzzAG4EjgG9/4j1616PDkmJpPIeyobLXLAnax9qdKahqNr2HXarmzZDk3rRWCuh5rxVhyjRQLLONQCm2hdF1JG++2kCuHB0bPmDnED1Q2TwSrOc4xOJUqIkhRk0sL3ubhi3kSQK6GG6NbEQ6ySDaq+ZSSDh69iz+wrpZSpmR0OSRL0Lepq8qrMVbsDweAFZnSNCLsQLlL20gjxNxXOf0g0EtY0k8O1We0rGW5HqlmRztEr3I6sAdPuRWk2Myxsc3d1fyg4EoqR4SuFaOERMzPfvEkqq2ub+Jv7V0egxIMc4OfmAHussQbai69mucvVFE7yaSIQy6lZm7pPesPiGm3XY70jiWymRuUgDXh2arRpaG7KfNcMbEMvx4hnW5tqTTckHwoIJBoQdmgdxtRwrfmT4KY5rAdDLqQ9o9yxuVDR6L2HQbe1B/TTCwaOg8aN+asvaa4b+qrWe4iMSQqrhljjZdZ7t99XI8uf0p/DtcAXOFEm6QGjsl8edQxurFlbSQdO5vY8tqk00TWkOeB4hMQ4TESG42E+BUmZcbh2DJFYjV8KAX1CxuW3O1csY7AwtLTIXbc+C6TOgekJTZZXiBulmK4sndAlu6vIM97W5bAfrS7unMKxxdHGSTx2/ddCP8KTu/MkA8z+yXTZvO3NwPRf1N6Vf+Ipdo2Aeq6EX4Uw7fneT6fuhXkka93dvHc/pSUnTWNf+uu4ALox9A4CP9F95JVNzL96/rVNkdIA5xsleXx0bY8Q9rRQBQtElF1fh97E8vnS2KGiQxKWZxjk7VjqHPxrSAUwWtoAQwIqXjDXGiRwszCwBA2pEwMY8uc/Rb04qucRZ5iDJ96nZsQLC3SmcKY8n9s2FeTmieGsqXFIzzzMLG2laTx2NlhcGsHijAATfNuGsOmAkkRbuFvqJ32pGDGzPxLWuOl7KydELjMURl+wCgpYi3ntTbG3iPFcdrbxGvNUSusuutkjJ5An5VFFb8hx5hw3ZrhyZdeoOTYe3XaudiMC6abOXaVVKi5TZYMYpHZNo3v3FvvYj33rR+DgP5nqUN2gVyNSSZCzMSS1/G+9/nTzWChWyrNWyYYDKo9aqFAuQLmo+mNLqUslWPM8hSGN3V9QBSwta4a4P5UjBjHSPDC2t1RpGtBh2iusWhjA7De+45E+xrDPO19F1jMB/ChPsqhHyFdlUtqiiuOX5bM6YdWV2DntWPiqrZFv6D8q4k2IiY55BGnwjxOpRZdvNZyvHRxNL9pBEkjSE6WW2ysLN4bk2qTwvkDep2aBwPZqENiqSRsWhbCqpFkQg36MSxP6V6Lodjm4pxdxJ8qWM2rSj5MziXnIvyN/yr1L8REz53geIWMWCxMvyRuPgUNJnkY5Bm+VvzpN/S2EZ+u+4WujF+HsfJ+iu8gIZ8+b+GMD+pv9BSUn4ggHytJ8h+66MX4TnP5j2jus/soJ87ne13AtsNr2HlcmkX/iB/8Ay2Aev7LoRfhPDj53uPkP3UEvbFQzGXSdgdwCfAEAA0pJ0zjHfqruAXQi6C6OYcuUE9ps+VqHM8rkhkVZoyjFSQH5kbb70nLiJ3/mOJ77TWGjwhcDAG1qNAOxaRRkkKo3JAA8ybUta6BIaLKc8R5PDhrKk5lkuQ40WVbDex6m+1bSxBg315JDBYuXEW4syt4G9T4LcZJGMFHOzd55lU2OyRm43HjsTvVdX/bz9qA4x5xZhaNA0nvKseCgwcxskMaJBPGodT+9BuAWJ5gkDbzrctjPwjhWvouVLJjIQC55Je1xr/T3dyl4owDCGUxR3mmEayCMfDoBeS45Abry8qORlAuA1qvvwWWAmBlaJHfA2yL43oPW1wfNR98/r+gq4fkC5/Sg/wB7k7/oEJWq56fZZiHnlCs5UHnY2rCeQsZaymIY26tB5xCElZVJIHU1IXF7ASrhcXMBK6NkExEUAKKl7dOfKvNYpoMjzdreyq3+0lw2KXTv3eldPocEQm+aFa8NYlIoHurmUtsANrVpi8NLNKK+VQlMczzCWbD9iIwikAFid6rD9G9XL1hd4KrKDmwUjoqSyEqBYAbbfrT7IGNcSN1k2JjDmA3WseUxKPhv61vlCPMUXFEoGwA+VXSqyrRw2YtDFow7gg3I8dgK5mN6zOAHUFYKe5RNGAyrdLSMbgbbm21c/ENeSCddFYKpObfv5bctbfnXcwv5Lb5IFBh0uygm1yBfwrZ5ppKisOc4iJe0iMqkERBSu9gp3+fM/OuZh2SOyyZSDrdqEhKMRxJChFmuBCY+fU33rcYZxHxHXNampVaOeRAdT6CnbCvKUPJxF+FPc1MwV5StpOKcXJpUM5tsqgsfkBel8sTLdQHNE2AuOgJQcH2qdmVNbFQSwG1vWrfOyMAuNWtY8O59ho2ReFyiWMxSyFSrmw74Y7qSLjptWDsU19tbdhdXouDJiWE0bv2ToClrXtFmoosVFE9zqGIYTBtENyJA7W3Lgrq+QJsPStXAZAR97Lm4V8hxcwfwqh2a+/FWbhzMPtFldbQq+GSJDawkW5e3rbUa3YQ4ZeArzv8AyuTjoP6c5mn4yHknjR0HvSrHGeHKtA3bnEI3agMdrMG74Hlfl6UOIDuJtPdHSNLsvV5CK07CNPFR5HlpsuIEkQZJF0xM1nkYMtgB0uTzNZMjLgXck1isQLMBa7UaurQDme5N+J8ZLPhmadVEq4pkQKBsAveUW+Kxtc+lbzEvaSRVFIYCGODEARElpZZ89CeSV4ZSctmHUYmPb1QisWflu8Pqm5D/AL+w/wDQ73TDPsknw2CjUJpTuySvqAJkbZVAveyi3zrUsc2HQb793BK4XGQYjFuJNnVrRXAbnx9k9ybNYokSF5lVkjjkZma9yWLyrq63GkWraMmgCdTr7fQLm4rDSyvdKxhIJIAA5Cga771XCuJJA2KmYbBnJA8juKJpBGm2q5/SLCzEFp3AH/1CWUSRT/JsFKkivpv5eNZSsztpBK0PbSNx2TmSVmfuX/hqQx5WAA2qjGRuVWjCcNSOkZeU6Rsu/IfKkXSQRucA3VGhc0ydYJNPxG17mnMLKJWZgKVFTZcFsbrc1J81iimMPVGwp8a9otth6edZRi5NVrKaj0QeIa6p6GmmCnOS0htrUK7gDc1qsVC2PjUbsKpWmGWcbQYdCvZ9o2q97kfpSOJwpmfeahSsB3BQDj+c92CKwLXAVb7+HKgdhYBq88OJVhjiqzic+m1NcBWub3G9yd6da4UMuymRDR42aVlQObsQB03NR8mVpceCsNCseZcCzRRSyyToezXUFFzqAF2sb7EVyo+lmySNYGnU1+yIhoReB4Jw8ywvFO7qyOz3S1ioGw/xG1YydJSxlzXNAIIr77lZI5Kg13EK9UUVuwGbkQJf7tQQiMBcoNB7RxbfnauXJh/7hrU7nt10C6TJj1YvQbdwA1K9hptOOlBDFDJHcr+LbsyfIk3Iq3NvDtI3o+XFUwkTuFaWPPghkGjsF6tLM587HQD6bGtPmzHkGj6pno34cRE3tcU3rFe0XqtUj8pzLsC57KOQsth2i30+YHjWkbg06i0ticP1wAzFtHhpaIfFRNh8NE76dMkpcgX0qxWxt167UQFtA7f2WOSRk8kgG7W1rVkWmI4iwMMWH7NnaWFg1jYKWZvvCepOnYegphrPgFb3ey5krZHySda5ga4VvZoDQDx3SPiLPYZjCmHjdYo9dgbuSz7sbgfStH4WR4ysaVUGLgw7s80oc48hoABQQEXa3BSKW4IIOm1iOXMiiZ0Ri3fpWkv4hwIBF34J5js4zCcxsyBTESUN0WxNrnYG52610P8AY+JeADQrVcVnTHR8AcI2E5tDZ4ckAuW4ogguigtqIuxu3j03rRv4febzP3Uf+KBYLYhYFeHJSPk07/vMST/hv/1MabHQbCKe8lJn8STj8trW9wC8nDa/xSyN8wPyFbt6Dwo3BKWf0/jnfrSPMsliWVhYnlzYnpXL6QwscEgbGKFLJmIklGd5sqH+zovwCkMoV5inOEPfX1FBJ8hURGeSjtm3HSscIP7QVlM8PnOFjij1TC4sSAaSkildI6m6KWEh4k4qhll1JcgC1NYOEwsoq6JQeX57KQRBCX8TblV4h0QIzupbxve0UFrj5caYu0aPTGBf5elZMxUHWZGnVU7MRqUvzaHExxRSu40yXsB09a0ixbZXuY3cIMoCRvMx5kn50ypS0qK1e/2enDmNxJErOrA62Gw3sBXC6V60PGV2h4BXZCtuW6UE4hKIyzXsAL7ldx5WJrlS5nFpfqKUtcm4gxHaYqdz1kf6Ej9K9VhWZIWN7AhGyFwisXUJsxYAet9q1kIDSXbK11TOMmnWCa5XuwLENbgX17yNz87V5mCeMyNNH5r0HLYKjQ4hDZBxFhcKsMMx1fdWLowsram1BvYVrPg5p3OkbprsoXXsuYPuTblc29L16MbaqDZZWJjyUn5GrtWrJhswKxxKuEuUBVixNnDA6hbpfb2pI4VznOJcdfRNDFUAA0aCu9ZgxWKDu6xxqXve4B8NPP8ADbajODYWhpvT79UAxbwSQRqosHlk5eLUynSbLcnbUbnp4mnIcL1r+rGmZDDjP6d7Zd8vBWlcglPxSqPRT+prqs/D0Y+Z5Tb/AMWTn5WAKZeHB/FM59Ao/SmWdBYYb2UnJ+Jca7YgeCni4ZiN/wB49hc3duQ5nbpTA6MwjP0+aTf0xjZN5CjG4UjRFkOHGg8mYXv71rHFhQ8saBYSsmIxDhb3HzRyZCFhEoWJVPIbBjvp2XnzrQSRiTqw3Xu081i4uqyfC9VDmuCaJog1gTpa3gGVrX861ilbICW86VEUSFhRcgeNakoU1zLLolRjGzFo2Cve1iSD8NulwedKQzyOeA8CiLH8on5f086UuDwkLRhdJZzGzlw2yEXIUjlfbr40EkkrX5roWBXPtV6ZdBw37eSKbCwktEY1URiMlx8TXKhrnwsTWQklFSZic16cBvsiJFmwKBH2VLmuFCq7hAHK6AqjldjY280HPzoMPIXOa0nS7vw596p4NHmfv2XK86H3zei0t0x+a3u+pTOG+TxQFchbquJmMrsBqtc9Kxc6gSt2sBICjzEurlSzH1NBE/M0FFJGGOyq+5BleFeCJyne2uTXn8XiMQ2VzQ7RUCqxxvh0TEARqFGnp610+jXvfFbjapP/ANmzSdnJpAKX+tIdMZM7b3VhPuI2U5fKH0ghTax6X2+dJYQEYppahJ0VS4rxiPgsIqspYX2HMbda6uBic3EyEhXdlVFYWPIH2rr2opkwMh5IaipW7hfMHw0TJ9mV2LBtTG3Lpaudi+j3Yh4dmoUoXckRLmmLfUFWKPU4a4BJ25C/hy9qpnRcTazEnSt0N9qr/wDYDMSWfckk7dSbmuk1tCgpmCOwHCRcnRrcrudPShkexnzmrVg2nU3A82lnkWQhV1HXJfb33pVmKw2YNad9NAqIrktsr4L7VQyoiqb2LHnaw/M0c2LiiJabJCmvNLo8Iq3GkAgkHYdDTbaIsIcxRuAw6s1mOkAX2G/yoJnFjbaNVrC1r3fEdEe2WILAsb6hqPTSSQLee1LjEvNmuHqEwcMwUCeOviosFhAZJBpLhL2Xqd7fTnRyzEMabq+KCGIFztLrh4qWTD6BCQmxdDr67nkfpTXRkubGNt3Hb6oMVHlh0bpz4p1XtlwVLhYC7hVtc+Jt9TQveGNLirAs0n74XsZJ0GmzxORY3KgC9vK5/KueJOtYx5vRwWjvhzBANiGMDs/8XZog/wCWNz7W+ZpgMAlAbwsnxQHazx+iIeYSQlTEFMcKsr9TZgNv5Tc1kGFkth124iuG3uicSW6jaks4mkLHDsTclIyT4nvCt8MA0OA/1H6Kjv4IKmkCfYqNxh5I3UfdvGFKrbUTqvv/ABmkI3MMzXtO4N9m3ktHB1AHnQ9VJlGGlRN79i6SGQW2VgGADeewocRJG93/AFAiu0abKUcpPCj5qTHQkLPKf3ckKBWuO83d2HsfagicCWRjcONjs1UeNCedfRb5PidKRoXAkZS92PK5AG/TuA1WIjtznAaA19+KsOAoX93+y5txeynFyFPhPL0uaT6Ta4dXm3ypjDfKe9Jq5SYVewuWShgdPIg1g4WKW7XhptGYzKZJZC1rX6UMTMjKVyyh7sytWHnxMcSRhVXTYXtzrnO6Ohe8vLt1h1wPFKM0yV3k1TsdRp/Dxsa2mbKMlDtkdgMiZEOh2VW3IDEXrOTqS/4xZCZEDnC1vJkSiPUTfyJJ60TZGB+UBWYCGZrWhy5VVW0jfyrdrgXFvJZOaQ0O5rGgeArSlksp0qKLoGGwEDQhhGtrAnx2/WvOvmmEhbmKO0NkMul50CrpDnTsNjfbetcU3M1jidaVAlVjPR/xEvm1/cAmupg/yWoSmnB0jB3AB0kbkdDva/lS3SQblB4qwisY5CyAknTAi/Nzv+dYxgFze1xPkqr6J1BhiFw/ZskgTZlBPgt9vEHf5Ui6S3SZwRfH75o9L0XO8R8b9e++/wDiNejh/Lb3LMbKbLVu4swUjcE+PzoMQaZqLC3w4+PekxxmK7ttSkF9gOYsxJv5eHrSsURzXRBr6JqSUVvYvy1UOFnUPJeQKHJ3seQYN9eVaSMcWN+G6/avRZxvYHOt1WfY36rbFY9G0kNuXjGk/wAIVyb3870z0ZC9mJZY0B353SDFTMfGa3PpVpq2IQc2UfMV7qiuDShbMYhzkT/MKlK8ruSJ/vPF2juXUl1ZSBf+JdNY9QMgaDsQfW1eV2um63m4rw5iROyuUAGq0hvvc7WtvQtwzw8uzHXhX3siJJrb78VHPxeGiMQjaxtuIyDpBuFuegom4QCTPZ+nehN1RISvMc+LiO8TnRpUbKNgT5+dbNiyXQOpUAF6uH34LQ5s/SFvmy/71r1buXsh+Hn6FTz8R4pwqlbhfhBk5W5WstZtwjWkkNGqu28z5fyoDnGJII7oB3I1sQSed+Vaf04u6H34Ifg7VC2NxBFtaAf0k/rRiE76K7ZyPn/CiMs//vQPRB+poupPP0/lTM3l6qrcU4qVJF+8JuvgByPkK85060sezXgU9hac06JEcwl/Ga4OYprKFfIPiX1FU7YrN3ylF4399tYcqwi/LWEf5asWIxKdwMQOV6Rax2tJJoOtJJxJMpkFmBFvGnMICGm03hRTTa1izBFjALr71m+JzpLpdlkrWxgWop81jERXtASRyqxC4yWQhMzerygoPFZzEURbqCvnzrdkZa8uvdYySZmBtbIF82i/GK2sLGioxncQ61LCmUp3P+0OPQFWOxsBf8/euc3AgOzFxKunFBR8f6W1LHuW1HbmfetHYSNwok7UplcleM4rMjs5Tdjf0pmJrY2Bo4KZCvYPjOWLV2Q06hY+lDLHHLWYXSmTtWJeIMWQx0PawLHS2yj4SfLzoQ6HQCvMK+qXos1xzaSiSd+5Uqrd78Vj1oXSwCw4t07tFfUpS2cTctVvl1pgO5KsoUbZpKf4zUzFTKE1weS46aNJUV2SRwitqtdjt7edKSdIQxuLHO1CPINFr/d/FnFfZD++tcjtO6Ba9y3IbVDjoxD11mu7XyVAA7V9FGMlnjKSSqQgxAhNzzcG5HmLdac6PxUcmKjYDerT4EhBJownvV0GFQfwL7CvomUclxS53NbiMeA9qlKlLDCWNlBJsTYDoBc/So5waLJUpNXyUCDtO0+80CQx25Rs2kHV48tqUGKJlyZdLq+3fZG5rQ3TfT1XsFl8DwO/aSCVELFdI0jeyi9773FVJNMyUNyjKTW+vkp8GQnW/Cv3Qmd5V2MEEjHvSNcr+EArp+ZBv8xRw4nrZHsGwrXnzVublIHYUvNNrNWPMcsgWKRUVhLCkTM5a4ftNPIdPi+lc2GeUyNLiMriQByq+PgtJCKNDYjxta8Nth2BSTDh2VXdpC55KCdgNr8hV4wTNOZj6BIFUOKtrhlNgaA68UaMuiMOjsbD7OJe33vrIvpv8I8Lc6w6+QSZs/6suXs581DeTUaADXme9F4/KoUHa9moESOALbPsojYj+K5Y7+VZRYiV56vMfiI8N7HZoEUmlurgR60D/K4pxqO/H6H8xWX4hH5Z7/omcF8pCrdebTqaxZpKzABrEkD3NC51AlTKFJmuImjkKs5JFjf1rKCUSMzBVkaNArTDwvJJh0mMz3a21/GuU/pQslLK0CIMbyVc4my9sNIE7QvcXven8HiTiGF1UpQ4JxwVw4mLjkZy5KnaxpPpHHSYd4DUQARTcLQDCTS95nUNYE2IINqwGPmM7WcNFVilWswwEa4XDyqSWcsG+VdKKZ7p3sOwqlClFOKL1RRdG/ZjgoHhmMqo2lgSWFyANxavPdLvlbI0NJ2Vh1J3FgQn2iWNIGPbKQCm2iwI0jobUk6XNkY4mq58VLPNc34xlDY2cgBRqtYCwuAAdvWvRYBpGHZfJClWHYB1J5Bhf0vvTTwS00rC7hjcUrRWVg6yQyWIXY6V7sZPTmT8q8axjmvs6EEe+6pxu1pw5NHLgo2WYrojUDSN4m02Nr9TRYlr2TkEcT4qyQuNZzEUxEysbsJHBPidR3r1mHcHRNI5BCNkHWytdc4JzJfsasiPJNFGq9lawYCQkMGOxJv/APbXl8dCf6ghxAaTvx2UN7gfeqEwcUC4vFM8ZWOTBxyPGhIILFbhTzXp71q90hgYAdQ8gE67e6rYEVy+iXZ4hSB4dTMsOYqE1G5Cshbc9Tc8zXU6IcHY6J9US1pP/wAgFm/5fNNa+rLjLFRRPeEZIhMe0VmJV9NmsB3G1X8bjakOkGyGP4CBqOHaKWjCBdi9D7JligCjuilYzgwFvva0uwLdTalo7Dw1xt3Wf/nelHCwTWlD32SvLIgsEnaEoryxRsbbqAS7X8rW9qancTK3JqQ1x+gVaAfFz9kXxsEbDxusqSDtzbSDsO4AN/AAe9LYDMJS1zSNBv3n3ROqwQb34VyVWNdhZK4ZlA3Z4mUg9m8EAVujMOzuAep2PtXHhe3PGwHUOdY41qjkacrncCW16JTl0TRRYsuCGCKhU8xrYb/T603M4SSRBp0sm+4KHRpHaB6/wnsHaGFTv9m+yENuNIlseY/Fe1IOyCUj/mZ/HL+yJ4OQu4Za8e7vUfDM5EKB21PIWEQY3/dqdAAPMajyO21FjWDrDlFAVddp19FbTlADdzZ+gXMv2vIoxfdtbrbo1l1fW9c/pLMcLEXdvlw9Ezgz8T62v79VQ64aeTKHLpQwOk7EH2NA7UEK7ROaYWSWQuEO4A9qygjMbMqq1ccqz8xQRoY2Zktz5VyJ+i3ySl16FXmVb4kMmJl1iPTtyrpYPDGBmXdVaZcH498IHBjZtR6HpS+PwLsSQQapTMiJs3YxSp2Bu+rSb8tR61k3o1we1xdtSl8FX58LM0EcWj4CTe/O9dFsOWV0nNXaC/sWX8P1rfVSwsjJZfD61NVLCf8ADWKnwgcLCjliNyeQHMfMUhi8CMQQSSKUzcimrcSYm0mnDxjWwIOo93kLcvAUsOh26W46KrPNVHFZXNI7uQLszMd+rG/611WMyNDRwFKAgLRcjmBvYbedEQSrzBW7+8WN0svZwgFAg2+E2ILD+Y3rl/7IisHXe0JN8Vrh+IccmjSkACAjTp2a/K4626VZ6JhN3evaoXHmqviMqmkd3bSWZiSb9SbmukxmRoaBoFAQAo/7Al/l96KirzBO8FisdFFHEkihIn1rsL332Jtuu52pR+Bie8vc3UiiqJBO6IXNcwEzTCVA7G5OhbGy6Btp5W6UP+zYCwMLdB2+KrTmUukw+KYnXIGDSiVh4uNr8tttvCn8LC2OZjmt2oeFoTlyq4fZZvwp/nP/AG177ruxcrIzmfL+Vj7LN+FP85/7anXdnqpkZzPl/KyMLN4J/nP/AG1Ou7PX+FMjOZ8v5RHaYrs+y1L2d76dZtfny01l8GfPkF87/hXlZtZ+/FRypiWvqKm51G7Nu3K5250QeG1TR5/wqyx8z9+KGxcE+ixKaQQQLta5I35elWZDuGi+/wDhEGsvis/Ypv8A4f1ouudyHn/Cqo+30UrRYkqELrpHJbtYfKhDqdmDRf32KZY+1RthZze7pvz+Lf133qxIRwCmWPt9F77NiLae0S3h3re16nWG7oWpli3o+i0+xT7d9NuWx2+tF1ruQUyxcj6Kv8T5VI5TW69TsD5edcTptznRsut/om8KWC6CSf2Afxj2/wB683RTeYK5ZWoMi6hcVnNeQ0sZiQ00ts3UCVrCw2ocOSWaoYCSzVEwKDGLrvWDyRJoV1WAGMWEPmiAMLC21a4ZxINrLEgAikfw5puwdbjxtyoMXelFcrE3pRRGI0dk4KAfFvashmziism5sw1QGEVezO3eselayl3Wdi70Yb1e2qVmnEivJyqKKx8JmMl1kQEcyxF9IFc3pASAAsPgiaaTaJIhJiLxowFnFhzW22kUmTIWMpxHD/Kl7qr58iid9ICg2NhyBIBIrqYMuMQzG0J3QAppRXSPAwyxdqIwoETgC1rkDYnxN71wnTSxSZM16j/CInS1BkmHjmiiDxILSbsBuyqLm58zatMU98Mji1x224aqDhaquLQLJKBsA7gegJrqwkmNpPIIFFWqtWHIIYZVEbINQOpnPTvAAX8CL0hiHSMdmB8EjiHSMdmB0WmO7OPEkvHGU03RUuUY8h58/wAqJmZ0VAm71vdXGXui0Ju+PBS4+CHTNGsYDIpkLb3U3Wyj+WxosM+TrI3E7kD+Vm18mjidNkYK+gLJeq1FPgcMZHVBtqNr+FZyvyNLuSJrbKaxYWPsdJQazHJJr3uChIsOltqVdI/rLB0sCuGqsn4arhfbuh8rwCtFNI/RWCD+YC5PyH51pPMWyNY3nr3KADISo86WFsPIYlA7MxjWCbvq5k38x0oYjK14zncHTlSsuvYcUsNPLNMThU+y9oDeTtAD/KCDYeptf2pbrH/1GThXmiNZRXNS5Vh0EZkkjMt20BRfugC7Nt13FqCd7y/I12XS+/kETdG7X9AisLg4SscfZljKrsHJ3Wxa2w26D3rJ8soJfmrKQK4HZTcZa4XfHipxkkRWM2sFsXa/xAprN/Cx228az/q5AXC99uzWv5RafNWg9dL99FzriYgshAsO9t4cqnS4/sN7/ojwu5SWvOpxIcPnc2pdJ3JAHqaycdDa0LAdCiMxzedJCJLatqzhka5ls2VCMN0CcQPjmjQqoKtypR2Lw7Xm9wtgXVVoTOcfiYXCzoASNvSt8NPFI0mNC+zuVtlfFU6BjHGCOu3KimEbiM6xdgzLryRM3Gk5jKtENLA7296BscWawdUH9AWnNqgoeLCqkaNjWzmNcbKaa57W0NlEOI1/Aa1sLLKVsnEKfhNSwplKb5NxxFAHBi16rc+lqVxOGExBzEUpThsmcP7R4QzMYfiI+Q5W9qWd0fYADzop8STZjxLBJK7qCgY3tufrT0DOrYGk3SqioRnUP4vpW1hSirYn7QcOqqkQsujSwax3tYFdtuZrkHo0ucXPdrdhQl3JQZdxrDDoEWnSC2oNY3DW+u1bS4HrrLzr2KW4bJNi82jkkkcMo1OzWv4mnYY8jA3kEK0GLT8a+4rVRPMsx2GENnkOouCygbMo5C99uppSVkpfbRpSUlbIX20cFP8AacM08d5fu4woBKne1zuP6rChyTCMitShAlDDpqVjGPD2M2nEBpGcse4w1gcgPAXufkK1hEnWstugrjsqbnzNtugH2UyQ7D0r3ywKzUUR2S5gYZVa9luA217rS+JhEsZFa8ETHFpsJqMWJIzK7rcRyoQTZiWvpsOo3FK9Xkf1bWmrB7NN1d22ydapewGJhWMxPq1LHJurDSdQv/mtYfKpLHKX527Ejgb0+ivM2iOxLs8wLR4MWKlSNTkMLlj8Ite9gPqTWsUzXzOu71A04fyrcAKoj+Upp9ZJjAf+Fl/5kZ+jUu/89vcfor/T4/QptkizLCEjB1dqrMBz7NlG/oaTxRidJmedMpA7791q0O2HA6ojBTSIzkBDAGl74G6Lc92/S+23nWUrGOaASc9DTmef8qmkhpN6a/4QvDsxZCJGJTUI0B6X7zfQAH1rbGNAd8A1qz7BVHoBfcqj+0XDqskRChNS3KjbSSOVunKlcW4uwmpunb89CtoPnPd6qo1xU2qvHgpFYEqdiD7GsHaghbKfPGMkpcA2sOnhWWGZ1ceUqLoPDGNhjwsSNKNZsQD08j4V53Gwyvnc4N0V5gFXf2kPeaPvBhZiCDfwro9Dio3WKVILhBTd7kBOt/GmMdsKGqfwXEk6JxiEBw0m41DVa55i/MUm0kSt8E0+uqPiqpiGvho9hszV1Gj+87uXOef7Le9LqYWC9UVK4/s9ijlM0LxBy6/ER8I8vA1x+lXPjDZGuquCIE7K4ZbwzhTLiVMKlVKW1dO6Dt6muVLjZ8jCHHj7q826oHHuXJBjHSNBGpVW0jkCRvau90ZM6XDhzjZshBeqrop9RdEg4Lws6I8DtpEbmQ3vqdVBFvDc2rgO6SnicWyAXYrsCKxvSi4Z4HgxUET9rJrO8gQAgLvsv823KixXScsErm0K4X79ygII2VLzbDrHNJGmoqrEDWultvEdDXYgeXxhzqsjhshtCVqon+B4XeTCPig6ALqIjN9TqltZHTa9JSY1rJxCRy14C9lZoBY/utiPtEeGOkSSRiQXawVSC12PSwG9WMfH1RlF0DXeexShZBOyJxPBuLiSWRguiI960nxAAEsg5stiNxVwdJQvka0E614a7HkUJArgrLHhVsPi5Dkzf619PDG0uKXuv/Cz9mHRn/zt/rV9W1V1jvsBZ7E9JJP85qurCvOezyUiYaUgsry2HM8wPU2oS1gNXr4K7NXl0WoWXpM/sp//ABq+rHP2UDuOUev7qLEtNob70nY80Xw9Kp0Whoqw4X8vutxPPb94vzT/AHq+p7fT+VWZvL1/he+1Yj8aH/Af+6q6kqZmcj5/wpEzLEjkyfLUP1qjBe9Kvg5H0XhmuIClbJpPMamAPytU6jW6F/fYr+DtWBm84AGhbA3FpDsfH4edTqez78lPg5ny/lKeKc7kYK8qXOrc67k7W8K5XS0XV4agKFj6pnDZcxoqu/2+PwH3rzFhO5SrRGoJF+VxWbtlSkzHDqshCjbasoHFzLKsqZMsiZQSNzWTpXBxFJxsTC0FBZhlEatbSDt4VrC4PF0sZmdWaC1wuQI4a3dHXe16qVzWVYVxMc8HWlHieGu7e5sL/wAXvQh8ZNI3RyAXaXycPDSO81unrW1C+1Y5jWuyFfhzweroqswUJ4fk6FalFTME64ZxM2CEumJHZwNLXsVI5UhjMD/UltkilC7SgnEXF0l5GnwzOzgXKkDkNP5XpF/Q50DHUB2KWexVDijFPiMQ0ojdVsFUHcgDlc+NdPBwdREGE2VYCTGMjmCPlTVq11TKOJMDhoIYg+tWjIa11KPYk6vG5sPlXmZsDiZpHSEUb81TncgtOGnw6YYRJjlQyNsBJbRJuSeWykbE1eKE75s5iuuzcKiW1RVE4wnV8biGQhlL7EG4NlCkg9QSDXawLS3DsDt6UBvVJ6bVq/8A7OcC3ZyTyauwJ7IHcogYhpWbooAAF/GuH0rIC8Rt+bftPABXQAtPM0j/APFYZCUlVsI5bs2uGXTJ3b22BGwPlSsRrBubsc437x7IAd+OiC4gxLK2ImclYBhVihj8HxEaDSD1sFuT5VvhGtPVsb82eyexp+qpw3vcmvYlbwfCvoPyr7K3ZcV25W9WqTDIMD206IStrgtqa11uLgeJI6Uvi5uqiLtfAWjjALhZHirRHh2h0QXGh2xOpVIIYBLpfxI2rll7Zrl4gMonca60rNgZb4O7kt4QxJP3SlVBYtJqIvIhFgii1yeew8aY6QjA/uGzpQ7DzKuNxOl6cua3ztr4aaLSoSPDxSINIBDNYMb8zzPvQQipBJepc4Hu1pVmcRRO2X6KopyHoK7IQHdOsFhojg8Q/OVSnT4VLAbeZufak5HyDEsb+k34mvoiJGTTewtMllgRHaZBK2pVVCSNje7beG3vV4lsz3BsZyiiSfora8NG1nt5Jx/ZmESTsXUu8kpRbNbswbaSR1G/0pPr8S9nWNNANvbfmiaW3kriRfLktBwshjUKW7S6lm6aWkKWt4i171f+0Hh5JHw8u0C/VQNDg0Vyvxv2pc9/aBEqq6x30rJYXsTYXHSq6ULnYC3b6LTCG333qg149dNXnPcPiMGFZyrqTsRSGE6QZiSWgUVCwJYeJixuy060BooIcqZYbiuOygqRasnRWSbW7ZSABSsmDwM2OTtsPGXQbXuOYq4Y+rFIZ5BIVNBlU0QbtIpF/wAJN/ahmGYikUDg0G1rIw7JgxF99jsRS5aesBATAe0xkEpW7fdqPM04B/cJShP9sDtQ9arFYTlUUVi4VSMiXUFZ7DSGFwfH0rm48vBbRIHGkQKbYfLIJZJboimyWXVaxIuSKTfPNGxtE8dVdi9VWeIsIsWIdEXSu1t9V/MGungpHSRBzjZQlLSg8B7U3QUtPf7mqyKxeNbprYMpGkdN65Zx4zEZL1rQ7o9uKXYfgoyorpGhDNYbgH19POtpMZFG4tden3XeoCeaS4vhxEd0dSrKbEA+VMxua9oc06FVmKFbh+PoWFHlKmZSx5dKkbRx4iRY2vqQE6TfncA2rJ0DS7MQLVHKdSFnCx4uIhosQQVCgeQQkqN+gJO3nQPwkbxTmj/O6vRGT5zmBjljZ45Fl1F9SKTcrpJBI7uw6cqxHR0AcHBtEbaqqG1lNsOH0LeJ/hHKx6eRr6bHM3KLvZcp0Ys6hZM1uauP8DfoK061nP3Q9UeFeYW2HzFY3V7gFWDDVcbg361T3Me0tvdWIpAbAT7LeI4NJL3MivK8ekjSTKtiG3vb0pKXCvc4CMiiADz05KqLRRab19VJkmKwqaSzMrIyyBtFyxt3k25LcbHzq8THiHWGiwQRvt296jXBu4On3qpMwx8LYeVxJ33gWLsrG4KkHVq5EWH1oI4ZWyBmXQOLs3eNqQgtyjnp6Vx8FVovhHoPyrqjZQ7pvlTD7PiwTzSO3ykFKzg9dEe0+yon4T3j3RHDmRvI4doyyKnaWG+vchR8yPoayxmMYxuUOok13cz4BbRsOpGtcPZF4DBzGWbEzROXjOyaTcyndRYdFFj7VlLLEI2QRuFHjfDj5qMY4Auqzt48Sp+FcwlYyLI1lS55bh5G0j1AJO1Z46GNoa5o1PlQF/ZQxim6nTbxOiqP7V8sjihVogVVmIsTfdH0k38+dL4mZ8uCkD9SMp89VtBQlFCtD6aLlNeYXSV040zntkSNENgSSSPauP0fgnQuL37q7tU+usosioovoz9gn/s7/wCo/wD1GjGyzPzFdHlt4A1aomktzXBRPG4eNT3T0HhVZAhc6gvk05nKpIDHYn86BrjQWoaKUyZ/IOdjRZlMqIi4jI5p7GpamVPMk42SHXeO+oW36HxpbEYcTVrVKqcNk5yzjXC6naRTqbkfDYC29Ly4OQtDWO0CqyOCFzjNoZpi0TdwKoFyL7XpnCRPjjp+9qkKGFNKLo2VSSGKICYPcA2Nr9mAAy+VeZnawSOtlfvwKIEc1HlEJ7H4TbQ4G3i1wParxDh1m/EeylaKn8Rj/iZPRP8A01rsYH8kePuVR3KXU4qTTL5QInVWs5JNtIIIUX3J5daSnaTKHEWO/mnYX1EWg0dT5LXF4gF4mkUGy3awAve5F7fKrijIa8MPFVJJ8bS/XRSSCMh7xKLx67gkaSRsAL8r+NCOsFU4713onZacC0bX3Eplgj92n9K/kK+hR/IO4Lzz/mKmrRCsWqKUiMPkJlVm0J3TazWBJAuQAeZ8qXkmjYQDx7PdaAOq7QOGyBJSQkIYgXOkWsK0fIyMW40ra6R2xUE3D47MuEkC7jUGe1/W9qISDNkDteV6qZn1mI07ghIcqGhbSSDYdQenmK0a54HzeyouF/KF45W/SU/NR+lqPrH8/RVbP9Pqsx4fEJukqj0DL+RqnPLvmaChyxHgfRTwY/HRk6JOZubSMLnx3HOs3RxP+aMFWGx8CR996GbF4kBgVazsGazA3Ybg+Na3HYJbsKHcq6tp0ze6V8bZnPiIvvVe40gd0W5+Vc/Gthjwj2sBF963gYessuBVAOGf8DexryNroq+sgPMCpSBBYjBob3UUJCsEpHjcMo5C1CjXdv2Cn/w8/wDMf862HyrM/MV0efpUCFyGzAfdt/SatC7ZfHWI+JvU/nWLdgtxso6JWsVFF6oovVFF6oopEnYcmYfM1dlVQRuEzSYHaRvepvuhLQrPlecTgC0rixBFj1HWhfBG7doWZCIednd2clmJuSeu1RjGsGVooKxsvUatNcuX7iQ9RqsfC62NITk9c0c690/AP7DzyQ2LF5VB5WQfLSK2iNRE9/usni5gD2ewUkx/8x7fLV/sKFv/AC/vgo42JD97pvgP3Uf9C/lXv4vy29w9lwn/ADFT1ohUmE+NfUfnQyfKUTBblZl/ej/5x/8AprmH8v8A9sIhuO8pRh5CsErKbHtU3HkGP5029odK0HbKfosx8g7/AKI6SZjHpJJBwjsR01ajvblfzpcNAfYGucDwrZGePd9VVcJ8Cf0j8q6gQHdOMogVosSWAJWMFb9DqHKlcQ9zXxgHc/RGPy3Hu91vwvhElm0yLqGkm2/PbwocfK+OLMw0bC1w7Q5xtaTYRO1mW2yk6Rc7b+tEyVxjYb3VRsBzXwP7pSacCw4JZn/7k+q/nSuO/wCGf3LWH5wq7Xj10F//2Q=="/>
          <p:cNvSpPr>
            <a:spLocks noChangeAspect="1" noChangeArrowheads="1"/>
          </p:cNvSpPr>
          <p:nvPr/>
        </p:nvSpPr>
        <p:spPr bwMode="auto">
          <a:xfrm>
            <a:off x="63500" y="-890588"/>
            <a:ext cx="2466975" cy="18573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9462" name="Picture 6" descr="http://choualbox.com/Img/20110810121846T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71802" y="2143116"/>
            <a:ext cx="2857520" cy="2155673"/>
          </a:xfrm>
          <a:prstGeom prst="rect">
            <a:avLst/>
          </a:prstGeom>
          <a:noFill/>
        </p:spPr>
      </p:pic>
      <p:pic>
        <p:nvPicPr>
          <p:cNvPr id="19466" name="Picture 10" descr="http://www.grand-dax.fr/var/cagd/storage/images/media/images/logo-etat/43860-1-fre-FR/logo-eta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7686" y="5000636"/>
            <a:ext cx="4786314" cy="150017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571612"/>
            <a:ext cx="9144000" cy="464347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fr-FR" u="sng" dirty="0" smtClean="0"/>
              <a:t>Le regard de l’économiste </a:t>
            </a:r>
            <a:r>
              <a:rPr lang="fr-FR" dirty="0" smtClean="0"/>
              <a:t>: </a:t>
            </a:r>
          </a:p>
          <a:p>
            <a:pPr>
              <a:buNone/>
            </a:pPr>
            <a:endParaRPr lang="fr-FR" dirty="0" smtClean="0"/>
          </a:p>
          <a:p>
            <a:pPr lvl="1">
              <a:buFont typeface="Wingdings" pitchFamily="2" charset="2"/>
              <a:buChar char="ü"/>
            </a:pPr>
            <a:r>
              <a:rPr lang="fr-FR" dirty="0" smtClean="0"/>
              <a:t> la production dans l’entreprise</a:t>
            </a:r>
          </a:p>
          <a:p>
            <a:pPr lvl="1">
              <a:buFont typeface="Wingdings" pitchFamily="2" charset="2"/>
              <a:buChar char="ü"/>
            </a:pPr>
            <a:endParaRPr lang="fr-FR" dirty="0" smtClean="0"/>
          </a:p>
          <a:p>
            <a:pPr lvl="1">
              <a:buFont typeface="Wingdings" pitchFamily="2" charset="2"/>
              <a:buChar char="ü"/>
            </a:pPr>
            <a:r>
              <a:rPr lang="fr-FR" dirty="0" smtClean="0"/>
              <a:t> La monnaie, les banques</a:t>
            </a:r>
          </a:p>
          <a:p>
            <a:pPr lvl="1">
              <a:buFont typeface="Wingdings" pitchFamily="2" charset="2"/>
              <a:buChar char="ü"/>
            </a:pPr>
            <a:endParaRPr lang="fr-FR" dirty="0" smtClean="0"/>
          </a:p>
          <a:p>
            <a:pPr lvl="1">
              <a:buFont typeface="Wingdings" pitchFamily="2" charset="2"/>
              <a:buChar char="ü"/>
            </a:pPr>
            <a:r>
              <a:rPr lang="fr-FR" dirty="0"/>
              <a:t> </a:t>
            </a:r>
            <a:r>
              <a:rPr lang="fr-FR" dirty="0" smtClean="0"/>
              <a:t>Le fonctionnement des marchés, leurs défaillances</a:t>
            </a:r>
          </a:p>
          <a:p>
            <a:pPr lvl="1">
              <a:buNone/>
            </a:pPr>
            <a:endParaRPr lang="fr-FR" dirty="0" smtClean="0"/>
          </a:p>
          <a:p>
            <a:pPr lvl="1">
              <a:buFont typeface="Wingdings" pitchFamily="2" charset="2"/>
              <a:buChar char="ü"/>
            </a:pPr>
            <a:r>
              <a:rPr lang="fr-FR" dirty="0" smtClean="0"/>
              <a:t>L’intervention de l’Etat</a:t>
            </a:r>
          </a:p>
          <a:p>
            <a:pPr lvl="1">
              <a:buFont typeface="Wingdings" pitchFamily="2" charset="2"/>
              <a:buChar char="ü"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Module 2nde - présentation SES</a:t>
            </a:r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>
                <a:latin typeface="Bauhaus 93" pitchFamily="82" charset="0"/>
              </a:rPr>
              <a:t>Le programme de 1ère </a:t>
            </a:r>
            <a:endParaRPr lang="fr-FR" dirty="0">
              <a:latin typeface="Bauhaus 93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2571768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fr-FR" u="sng" dirty="0" smtClean="0"/>
              <a:t>Le regard du sociologue </a:t>
            </a:r>
            <a:r>
              <a:rPr lang="fr-FR" dirty="0" smtClean="0"/>
              <a:t>: </a:t>
            </a:r>
          </a:p>
          <a:p>
            <a:pPr>
              <a:buNone/>
            </a:pPr>
            <a:endParaRPr lang="fr-FR" dirty="0" smtClean="0"/>
          </a:p>
          <a:p>
            <a:pPr lvl="1">
              <a:buFont typeface="Wingdings" pitchFamily="2" charset="2"/>
              <a:buChar char="ü"/>
            </a:pPr>
            <a:r>
              <a:rPr lang="fr-FR" dirty="0" smtClean="0"/>
              <a:t>Comment se forment et fonctionnent les groupes sociaux ?</a:t>
            </a:r>
          </a:p>
          <a:p>
            <a:pPr lvl="1">
              <a:buFont typeface="Wingdings" pitchFamily="2" charset="2"/>
              <a:buChar char="ü"/>
            </a:pPr>
            <a:r>
              <a:rPr lang="fr-FR" dirty="0" smtClean="0"/>
              <a:t> Comment </a:t>
            </a:r>
            <a:r>
              <a:rPr lang="fr-FR" dirty="0" smtClean="0"/>
              <a:t>s’effectue la socialisation ? </a:t>
            </a:r>
          </a:p>
          <a:p>
            <a:pPr lvl="1">
              <a:buFont typeface="Wingdings" pitchFamily="2" charset="2"/>
              <a:buChar char="ü"/>
            </a:pPr>
            <a:r>
              <a:rPr lang="fr-FR" dirty="0" smtClean="0"/>
              <a:t>Comment s’exerce le contrôle social ? </a:t>
            </a:r>
            <a:endParaRPr lang="fr-FR" dirty="0" smtClean="0"/>
          </a:p>
          <a:p>
            <a:pPr lvl="1">
              <a:buFont typeface="Wingdings" pitchFamily="2" charset="2"/>
              <a:buChar char="ü"/>
            </a:pPr>
            <a:r>
              <a:rPr lang="fr-FR" dirty="0"/>
              <a:t> </a:t>
            </a:r>
            <a:r>
              <a:rPr lang="fr-FR" dirty="0" smtClean="0"/>
              <a:t>Comment s’organise le pouvoir politique ? Qu’est-ce qu’un Etat ? </a:t>
            </a:r>
          </a:p>
          <a:p>
            <a:pPr lvl="1">
              <a:buNone/>
            </a:pPr>
            <a:endParaRPr lang="fr-FR" dirty="0" smtClean="0"/>
          </a:p>
          <a:p>
            <a:pPr lvl="1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Module 2nde - présentation SES</a:t>
            </a:r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>
                <a:latin typeface="Bauhaus 93" pitchFamily="82" charset="0"/>
              </a:rPr>
              <a:t>Le programme de 1ère</a:t>
            </a:r>
            <a:endParaRPr lang="fr-FR" dirty="0">
              <a:latin typeface="Bauhaus 93" pitchFamily="82" charset="0"/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0" y="4149080"/>
            <a:ext cx="9144000" cy="228031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fr-FR" sz="32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Les regards croisés </a:t>
            </a:r>
            <a:r>
              <a:rPr kumimoji="0" lang="fr-FR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Comment s’organisent les rapports sociaux dans une entreprise</a:t>
            </a:r>
            <a:r>
              <a:rPr kumimoji="0" lang="fr-FR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ü"/>
              <a:tabLst/>
              <a:defRPr/>
            </a:pPr>
            <a:r>
              <a:rPr kumimoji="0" lang="fr-FR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Commen</a:t>
            </a:r>
            <a:r>
              <a:rPr lang="fr-FR" sz="2800" dirty="0" smtClean="0"/>
              <a:t>t l’Etat permet-il de lutter contre les inégalités </a:t>
            </a: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http://www.audit-citoyen.org/wp-content/uploads/2012/01/Untitled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4025545"/>
            <a:ext cx="3571868" cy="2832455"/>
          </a:xfrm>
          <a:prstGeom prst="rect">
            <a:avLst/>
          </a:prstGeom>
          <a:noFill/>
        </p:spPr>
      </p:pic>
      <p:pic>
        <p:nvPicPr>
          <p:cNvPr id="3074" name="Picture 2" descr="http://lemonde-educ.blog.lemonde.fr/files/2012/03/baccalaurea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8" y="1285859"/>
            <a:ext cx="3214690" cy="2143127"/>
          </a:xfrm>
          <a:prstGeom prst="rect">
            <a:avLst/>
          </a:prstGeom>
          <a:noFill/>
          <a:effectLst>
            <a:softEdge rad="317500"/>
          </a:effectLst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22145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/>
              <a:t>« s’approprier les concepts, méthodes, problématiques essentiels </a:t>
            </a:r>
            <a:endParaRPr lang="fr-FR" dirty="0" smtClean="0"/>
          </a:p>
          <a:p>
            <a:pPr>
              <a:buNone/>
            </a:pPr>
            <a:r>
              <a:rPr lang="fr-FR" dirty="0"/>
              <a:t>	</a:t>
            </a:r>
            <a:r>
              <a:rPr lang="fr-FR" dirty="0" smtClean="0"/>
              <a:t>en </a:t>
            </a:r>
            <a:r>
              <a:rPr lang="fr-FR" u="sng" dirty="0"/>
              <a:t>vue du </a:t>
            </a:r>
            <a:r>
              <a:rPr lang="fr-FR" u="sng" dirty="0" smtClean="0"/>
              <a:t>bac</a:t>
            </a:r>
            <a:endParaRPr lang="fr-FR" dirty="0"/>
          </a:p>
          <a:p>
            <a:pPr lvl="1">
              <a:buNone/>
            </a:pPr>
            <a:endParaRPr lang="fr-FR" dirty="0" smtClean="0"/>
          </a:p>
          <a:p>
            <a:pPr lvl="1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Présentation SES</a:t>
            </a:r>
            <a:endParaRPr lang="fr-FR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>
                <a:latin typeface="Bauhaus 93" pitchFamily="82" charset="0"/>
              </a:rPr>
              <a:t>Les SES : à quoi ça sert ? </a:t>
            </a:r>
            <a:endParaRPr lang="fr-FR" dirty="0">
              <a:latin typeface="Bauhaus 93" pitchFamily="82" charset="0"/>
            </a:endParaRP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0" y="3500438"/>
            <a:ext cx="9144000" cy="1000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r">
              <a:spcBef>
                <a:spcPct val="20000"/>
              </a:spcBef>
              <a:buFont typeface="Wingdings" pitchFamily="2" charset="2"/>
              <a:buChar char="§"/>
            </a:pPr>
            <a:r>
              <a:rPr lang="fr-FR" sz="3200" dirty="0"/>
              <a:t>Préparer à la </a:t>
            </a:r>
            <a:r>
              <a:rPr lang="fr-FR" sz="3200" u="sng" dirty="0"/>
              <a:t>poursuite d’études</a:t>
            </a:r>
            <a:r>
              <a:rPr lang="fr-FR" sz="3200" dirty="0"/>
              <a:t> post-bac </a:t>
            </a:r>
            <a:endParaRPr kumimoji="0" lang="fr-F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0" y="4572008"/>
            <a:ext cx="85011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Contribuer </a:t>
            </a:r>
            <a:r>
              <a:rPr lang="fr-FR" sz="3200" dirty="0"/>
              <a:t>à la </a:t>
            </a:r>
            <a:r>
              <a:rPr lang="fr-FR" sz="3200" u="sng" dirty="0"/>
              <a:t>formation citoyenne</a:t>
            </a:r>
            <a:endParaRPr lang="fr-FR" sz="3200" dirty="0"/>
          </a:p>
        </p:txBody>
      </p:sp>
      <p:pic>
        <p:nvPicPr>
          <p:cNvPr id="3076" name="Picture 4" descr="cout universite fac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" y="2857496"/>
            <a:ext cx="2071670" cy="16573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1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4857784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§"/>
            </a:pPr>
            <a:r>
              <a:rPr lang="fr-FR" dirty="0" smtClean="0"/>
              <a:t>Les SES permettent de comprendre des questions d’actualité telles que : </a:t>
            </a:r>
          </a:p>
          <a:p>
            <a:pPr lvl="0">
              <a:buNone/>
            </a:pPr>
            <a:endParaRPr lang="fr-FR" dirty="0" smtClean="0"/>
          </a:p>
          <a:p>
            <a:pPr lvl="1">
              <a:buFont typeface="Wingdings" pitchFamily="2" charset="2"/>
              <a:buChar char="ü"/>
            </a:pPr>
            <a:r>
              <a:rPr lang="fr-FR" dirty="0" smtClean="0"/>
              <a:t>La crise : comment l’expliquer, comment la gérer ? </a:t>
            </a:r>
          </a:p>
          <a:p>
            <a:pPr lvl="1">
              <a:buFont typeface="Wingdings" pitchFamily="2" charset="2"/>
              <a:buChar char="ü"/>
            </a:pPr>
            <a:r>
              <a:rPr lang="fr-FR" dirty="0" smtClean="0"/>
              <a:t>Les enjeux de société : le mariage pour tous, les mouvements sociaux</a:t>
            </a:r>
          </a:p>
          <a:p>
            <a:pPr lvl="1">
              <a:buFont typeface="Wingdings" pitchFamily="2" charset="2"/>
              <a:buChar char="ü"/>
            </a:pPr>
            <a:r>
              <a:rPr lang="fr-FR" dirty="0" smtClean="0"/>
              <a:t>L’action de l’Etat : pourquoi l’Etat doit-il intervenir, comment ? La question de la fiscalité…</a:t>
            </a:r>
          </a:p>
          <a:p>
            <a:pPr lvl="1">
              <a:buFont typeface="Wingdings" pitchFamily="2" charset="2"/>
              <a:buChar char="ü"/>
            </a:pPr>
            <a:r>
              <a:rPr lang="fr-FR" dirty="0" smtClean="0"/>
              <a:t>Etc. </a:t>
            </a:r>
          </a:p>
          <a:p>
            <a:pPr lvl="1">
              <a:buFont typeface="Wingdings" pitchFamily="2" charset="2"/>
              <a:buChar char="ü"/>
            </a:pPr>
            <a:endParaRPr lang="fr-FR" dirty="0" smtClean="0"/>
          </a:p>
          <a:p>
            <a:pPr lvl="1">
              <a:buFont typeface="Wingdings" pitchFamily="2" charset="2"/>
              <a:buChar char="ü"/>
            </a:pPr>
            <a:endParaRPr lang="fr-FR" dirty="0"/>
          </a:p>
          <a:p>
            <a:pPr lvl="1">
              <a:buNone/>
            </a:pPr>
            <a:endParaRPr lang="fr-FR" dirty="0" smtClean="0"/>
          </a:p>
          <a:p>
            <a:pPr lvl="1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Module 2nde - présentation SES</a:t>
            </a:r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>
                <a:latin typeface="Bauhaus 93" pitchFamily="82" charset="0"/>
              </a:rPr>
              <a:t>les SES sont en lien avec l’actualité</a:t>
            </a:r>
            <a:endParaRPr lang="fr-FR" dirty="0">
              <a:latin typeface="Bauhaus 93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774418"/>
          </a:xfrm>
        </p:spPr>
        <p:txBody>
          <a:bodyPr>
            <a:normAutofit fontScale="85000" lnSpcReduction="10000"/>
          </a:bodyPr>
          <a:lstStyle/>
          <a:p>
            <a:pPr lvl="0">
              <a:buNone/>
            </a:pPr>
            <a:r>
              <a:rPr lang="fr-FR" dirty="0" smtClean="0"/>
              <a:t>Il est donc indispensable de s’intéresser de près à l’actualité ! </a:t>
            </a:r>
          </a:p>
          <a:p>
            <a:pPr lvl="1">
              <a:buFont typeface="Wingdings" pitchFamily="2" charset="2"/>
              <a:buChar char="ü"/>
            </a:pPr>
            <a:endParaRPr lang="fr-FR" dirty="0" smtClean="0"/>
          </a:p>
          <a:p>
            <a:pPr lvl="1">
              <a:buFont typeface="Wingdings" pitchFamily="2" charset="2"/>
              <a:buChar char="ü"/>
            </a:pPr>
            <a:endParaRPr lang="fr-FR" dirty="0"/>
          </a:p>
          <a:p>
            <a:pPr lvl="1">
              <a:buNone/>
            </a:pPr>
            <a:endParaRPr lang="fr-FR" dirty="0" smtClean="0"/>
          </a:p>
          <a:p>
            <a:pPr lvl="1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Module 2nde - présentation SES</a:t>
            </a:r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fr-FR" dirty="0" smtClean="0">
                <a:latin typeface="Bauhaus 93" pitchFamily="82" charset="0"/>
              </a:rPr>
              <a:t>les SES sont en lien avec l’actualité</a:t>
            </a:r>
            <a:endParaRPr lang="fr-FR" dirty="0">
              <a:latin typeface="Bauhaus 93" pitchFamily="8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81479" y="1916832"/>
            <a:ext cx="89297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fr-FR" sz="2800" dirty="0" smtClean="0"/>
              <a:t> Par la presse écrite : </a:t>
            </a:r>
            <a:r>
              <a:rPr lang="fr-FR" sz="2800" dirty="0" smtClean="0">
                <a:hlinkClick r:id="rId2"/>
              </a:rPr>
              <a:t>www.lemonde.fr</a:t>
            </a:r>
            <a:r>
              <a:rPr lang="fr-FR" sz="2800" dirty="0" smtClean="0"/>
              <a:t>, </a:t>
            </a:r>
            <a:r>
              <a:rPr lang="fr-FR" sz="2800" dirty="0" smtClean="0">
                <a:hlinkClick r:id="rId3"/>
              </a:rPr>
              <a:t>www.lesechos.fr</a:t>
            </a:r>
            <a:r>
              <a:rPr lang="fr-FR" sz="2800" dirty="0" smtClean="0"/>
              <a:t>, </a:t>
            </a:r>
            <a:r>
              <a:rPr lang="fr-FR" sz="2800" dirty="0" smtClean="0">
                <a:hlinkClick r:id="rId4"/>
              </a:rPr>
              <a:t>www.alternatives-economiques.fr</a:t>
            </a:r>
            <a:r>
              <a:rPr lang="fr-FR" sz="2800" dirty="0" smtClean="0"/>
              <a:t> </a:t>
            </a:r>
            <a:endParaRPr lang="fr-FR" sz="2800" dirty="0"/>
          </a:p>
        </p:txBody>
      </p:sp>
      <p:sp>
        <p:nvSpPr>
          <p:cNvPr id="7" name="ZoneTexte 6"/>
          <p:cNvSpPr txBox="1"/>
          <p:nvPr/>
        </p:nvSpPr>
        <p:spPr>
          <a:xfrm>
            <a:off x="214282" y="2877784"/>
            <a:ext cx="8929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fr-FR" sz="2800" dirty="0" smtClean="0"/>
              <a:t> Par la radio, les journaux télévisés</a:t>
            </a:r>
            <a:endParaRPr lang="fr-FR" sz="2800" dirty="0"/>
          </a:p>
        </p:txBody>
      </p:sp>
      <p:sp>
        <p:nvSpPr>
          <p:cNvPr id="8" name="ZoneTexte 7"/>
          <p:cNvSpPr txBox="1"/>
          <p:nvPr/>
        </p:nvSpPr>
        <p:spPr>
          <a:xfrm>
            <a:off x="189661" y="3401004"/>
            <a:ext cx="89297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2800" dirty="0" smtClean="0"/>
          </a:p>
          <a:p>
            <a:r>
              <a:rPr lang="fr-FR" sz="2800" dirty="0" smtClean="0"/>
              <a:t>A partir de mi-avril, vous devrez réaliser un travail sur l’actualité, qui vous sera présenté courant mars. </a:t>
            </a:r>
            <a:r>
              <a:rPr lang="fr-FR" sz="2800" dirty="0" smtClean="0"/>
              <a:t> </a:t>
            </a: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r-FR" dirty="0"/>
              <a:t>1) Il faut impérativement </a:t>
            </a:r>
            <a:r>
              <a:rPr lang="fr-FR" b="1" dirty="0"/>
              <a:t>ETRE ATTENTIF</a:t>
            </a:r>
            <a:r>
              <a:rPr lang="fr-FR" dirty="0"/>
              <a:t> en classe. Et poser des questions : </a:t>
            </a:r>
            <a:r>
              <a:rPr lang="fr-FR" b="1" dirty="0"/>
              <a:t>écoute active</a:t>
            </a:r>
            <a:r>
              <a:rPr lang="fr-FR" dirty="0"/>
              <a:t> ! </a:t>
            </a:r>
          </a:p>
          <a:p>
            <a:pPr marL="0" indent="0">
              <a:buNone/>
            </a:pPr>
            <a:r>
              <a:rPr lang="fr-FR" dirty="0"/>
              <a:t> </a:t>
            </a:r>
          </a:p>
          <a:p>
            <a:pPr marL="0" indent="0">
              <a:buNone/>
            </a:pPr>
            <a:r>
              <a:rPr lang="fr-FR" dirty="0"/>
              <a:t>2) Vous devez </a:t>
            </a:r>
            <a:r>
              <a:rPr lang="fr-FR" b="1" dirty="0"/>
              <a:t>prendre des notes</a:t>
            </a:r>
            <a:r>
              <a:rPr lang="fr-FR" dirty="0"/>
              <a:t> ! cf. </a:t>
            </a:r>
            <a:r>
              <a:rPr lang="fr-FR" dirty="0" smtClean="0"/>
              <a:t>fiche méthode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 </a:t>
            </a:r>
          </a:p>
          <a:p>
            <a:pPr marL="0" indent="0">
              <a:buNone/>
            </a:pPr>
            <a:r>
              <a:rPr lang="fr-FR" dirty="0"/>
              <a:t>3) </a:t>
            </a:r>
            <a:r>
              <a:rPr lang="fr-FR" b="1" dirty="0"/>
              <a:t>RELIRE SON COURS</a:t>
            </a:r>
            <a:r>
              <a:rPr lang="fr-FR" dirty="0"/>
              <a:t> D’UNE SEANCE A L’AUTRE afin de comprendre la suite ! </a:t>
            </a:r>
          </a:p>
          <a:p>
            <a:pPr marL="0" indent="0">
              <a:buNone/>
            </a:pPr>
            <a:r>
              <a:rPr lang="fr-FR" dirty="0"/>
              <a:t> </a:t>
            </a:r>
          </a:p>
          <a:p>
            <a:pPr marL="0" indent="0">
              <a:buNone/>
            </a:pPr>
            <a:r>
              <a:rPr lang="fr-FR" dirty="0"/>
              <a:t>4) Il </a:t>
            </a:r>
            <a:r>
              <a:rPr lang="fr-FR" dirty="0" smtClean="0"/>
              <a:t>est régulièrement demandé </a:t>
            </a:r>
            <a:r>
              <a:rPr lang="fr-FR" dirty="0"/>
              <a:t>de réaliser du </a:t>
            </a:r>
            <a:r>
              <a:rPr lang="fr-FR" b="1" dirty="0"/>
              <a:t>travail à la maison</a:t>
            </a:r>
            <a:r>
              <a:rPr lang="fr-FR" dirty="0"/>
              <a:t> </a:t>
            </a:r>
            <a:r>
              <a:rPr lang="fr-FR" dirty="0" smtClean="0"/>
              <a:t>(</a:t>
            </a:r>
            <a:r>
              <a:rPr lang="fr-FR" dirty="0"/>
              <a:t>essentiellement étude de documents). 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Module 2nde - présentation SES</a:t>
            </a:r>
            <a:endParaRPr lang="fr-FR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>
                <a:latin typeface="Bauhaus 93" pitchFamily="82" charset="0"/>
              </a:rPr>
              <a:t>La méthode de travail</a:t>
            </a:r>
            <a:endParaRPr lang="fr-FR" dirty="0">
              <a:latin typeface="Bauhaus 93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7705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52736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Attention ! Bac = </a:t>
            </a:r>
            <a:r>
              <a:rPr lang="fr-FR" dirty="0">
                <a:solidFill>
                  <a:srgbClr val="FF0000"/>
                </a:solidFill>
              </a:rPr>
              <a:t>épreuve écrite en 4h ou 5h, donc nécessité de s’y préparer ! </a:t>
            </a:r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Les SES en 1ère</a:t>
            </a:r>
            <a:endParaRPr lang="fr-FR" dirty="0"/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r-FR" dirty="0" smtClean="0">
                <a:latin typeface="Bauhaus 93" pitchFamily="82" charset="0"/>
              </a:rPr>
              <a:t>Les évaluations</a:t>
            </a:r>
            <a:endParaRPr lang="fr-FR" dirty="0">
              <a:latin typeface="Bauhaus 93" pitchFamily="8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11560" y="2852936"/>
            <a:ext cx="820891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400" dirty="0"/>
              <a:t>Des courtes évaluations écrites et/ou orales en début de cours</a:t>
            </a:r>
          </a:p>
          <a:p>
            <a:pPr marL="285750" lvl="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400" dirty="0"/>
              <a:t>des évaluations d’une heure</a:t>
            </a:r>
          </a:p>
          <a:p>
            <a:pPr marL="285750" lvl="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400" dirty="0"/>
              <a:t>au moins 1 devoir de 2 heures par trimestre type bac</a:t>
            </a:r>
          </a:p>
          <a:p>
            <a:pPr marL="285750" lvl="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fr-FR" sz="2400" dirty="0"/>
              <a:t>2 DS en 4 heures au 3è </a:t>
            </a:r>
            <a:r>
              <a:rPr lang="fr-FR" sz="2400" dirty="0" err="1"/>
              <a:t>trim</a:t>
            </a:r>
            <a:r>
              <a:rPr lang="fr-FR" sz="2400" dirty="0"/>
              <a:t> : 1EC + 1 </a:t>
            </a:r>
            <a:r>
              <a:rPr lang="fr-FR" sz="2400" dirty="0" err="1"/>
              <a:t>dissert</a:t>
            </a:r>
            <a:endParaRPr lang="fr-FR" sz="2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98887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349</Words>
  <Application>Microsoft Office PowerPoint</Application>
  <PresentationFormat>Affichage à l'écran (4:3)</PresentationFormat>
  <Paragraphs>70</Paragraphs>
  <Slides>8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Que sont les SES ? </vt:lpstr>
      <vt:lpstr>Le programme de 1ère </vt:lpstr>
      <vt:lpstr>Le programme de 1ère</vt:lpstr>
      <vt:lpstr>Les SES : à quoi ça sert ? </vt:lpstr>
      <vt:lpstr>les SES sont en lien avec l’actualité</vt:lpstr>
      <vt:lpstr>les SES sont en lien avec l’actualité</vt:lpstr>
      <vt:lpstr>La méthode de travail</vt:lpstr>
      <vt:lpstr>Les évaluations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 sont les SES ?</dc:title>
  <dc:creator>MILLIAL</dc:creator>
  <cp:lastModifiedBy>Laurence M</cp:lastModifiedBy>
  <cp:revision>20</cp:revision>
  <dcterms:created xsi:type="dcterms:W3CDTF">2013-06-11T13:39:55Z</dcterms:created>
  <dcterms:modified xsi:type="dcterms:W3CDTF">2017-02-07T16:18:32Z</dcterms:modified>
</cp:coreProperties>
</file>