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76" r:id="rId2"/>
    <p:sldId id="256" r:id="rId3"/>
    <p:sldId id="275" r:id="rId4"/>
    <p:sldId id="278" r:id="rId5"/>
    <p:sldId id="277" r:id="rId6"/>
    <p:sldId id="279" r:id="rId7"/>
    <p:sldId id="261" r:id="rId8"/>
    <p:sldId id="280" r:id="rId9"/>
    <p:sldId id="281" r:id="rId10"/>
    <p:sldId id="282" r:id="rId11"/>
    <p:sldId id="283" r:id="rId12"/>
    <p:sldId id="284" r:id="rId13"/>
    <p:sldId id="274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4676" autoAdjust="0"/>
  </p:normalViewPr>
  <p:slideViewPr>
    <p:cSldViewPr>
      <p:cViewPr>
        <p:scale>
          <a:sx n="66" d="100"/>
          <a:sy n="66" d="100"/>
        </p:scale>
        <p:origin x="-147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3E209-308A-41FA-9D46-C79F5DF1B2CE}" type="datetimeFigureOut">
              <a:rPr lang="fr-FR" smtClean="0"/>
              <a:t>22/01/2018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84A65-0D32-4C13-9F40-F8719A2F72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285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4A65-0D32-4C13-9F40-F8719A2F7260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0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4A65-0D32-4C13-9F40-F8719A2F726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0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4A65-0D32-4C13-9F40-F8719A2F7260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01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4A65-0D32-4C13-9F40-F8719A2F726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7001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9D4C6-D3DD-4072-8845-F5ACC7753B62}" type="datetime1">
              <a:rPr lang="fr-FR" smtClean="0"/>
              <a:t>22/01/2018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61567-AF3F-4AB8-B6CE-655E0774DCC3}" type="datetime1">
              <a:rPr lang="fr-FR" smtClean="0"/>
              <a:t>22/01/2018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4C9BF-5D8F-422B-A918-4FCE4380F77E}" type="datetime1">
              <a:rPr lang="fr-FR" smtClean="0"/>
              <a:t>22/01/2018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9724A-B9A4-41A0-81E8-2E15FE1E908D}" type="datetime1">
              <a:rPr lang="fr-FR" smtClean="0"/>
              <a:t>22/01/2018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DDE86-AA66-42CB-ABA7-AD9537D16D98}" type="datetime1">
              <a:rPr lang="fr-FR" smtClean="0"/>
              <a:t>22/01/2018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FFC21DD-45D4-450A-8F0A-35C2FC5063DE}" type="datetime1">
              <a:rPr lang="fr-FR" smtClean="0"/>
              <a:t>22/01/2018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1696C-D704-42F4-A84A-A975A08D38BD}" type="datetime1">
              <a:rPr lang="fr-FR" smtClean="0"/>
              <a:t>22/01/2018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E41D7-446B-4E70-93F4-6365C51FA300}" type="datetime1">
              <a:rPr lang="fr-FR" smtClean="0"/>
              <a:t>22/01/2018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E8BD0-A50E-47DE-A07F-ADC5F98644F5}" type="datetime1">
              <a:rPr lang="fr-FR" smtClean="0"/>
              <a:t>22/01/2018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5D73-919F-4BE6-A0B3-B571AC953730}" type="datetime1">
              <a:rPr lang="fr-FR" smtClean="0"/>
              <a:t>22/01/2018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1AB2377-B652-49FB-8FDD-99C42862C210}" type="datetime1">
              <a:rPr lang="fr-FR" smtClean="0"/>
              <a:t>22/01/2018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7B5817E-9A05-41B8-8B9C-D0A9B0847CA2}" type="datetime1">
              <a:rPr lang="fr-FR" smtClean="0"/>
              <a:t>22/01/2018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A0226E-EA1B-458D-AAE4-70E55E1E67BD}" type="slidenum">
              <a:rPr lang="fr-FR" smtClean="0"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coursup.fr/index.php?desc=comme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ssier.parcoursup.fr/Candidat/recherch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ssier.parcoursup.fr/Candidat/recherch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PARCOURSUP, c’est quoi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Plateforme d’admission en 1</a:t>
            </a:r>
            <a:r>
              <a:rPr lang="fr-FR" baseline="30000" dirty="0" smtClean="0"/>
              <a:t>ère</a:t>
            </a:r>
            <a:r>
              <a:rPr lang="fr-FR" dirty="0" smtClean="0"/>
              <a:t> année dans l’enseignement supérieur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C’est une obligation de l’utiliser pour la plupart des formations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Sont exclus : </a:t>
            </a:r>
          </a:p>
          <a:p>
            <a:pPr lvl="1"/>
            <a:r>
              <a:rPr lang="fr-FR" dirty="0" smtClean="0"/>
              <a:t>Les IEP</a:t>
            </a:r>
          </a:p>
          <a:p>
            <a:pPr lvl="1"/>
            <a:r>
              <a:rPr lang="fr-FR" dirty="0" smtClean="0"/>
              <a:t>L’université Paris-Dauphine</a:t>
            </a:r>
          </a:p>
          <a:p>
            <a:pPr lvl="1"/>
            <a:r>
              <a:rPr lang="fr-FR" dirty="0" smtClean="0"/>
              <a:t>De nombreuses écoles privées (mais pas toutes !)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928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3 : Les réponses</a:t>
            </a:r>
            <a:endParaRPr lang="fr-FR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1628800"/>
            <a:ext cx="8503920" cy="468052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dirty="0" smtClean="0"/>
              <a:t>Vous devez respecter les délais de réponse , qui sont très courts (1 à 7 jours)</a:t>
            </a:r>
          </a:p>
          <a:p>
            <a:pPr algn="just"/>
            <a:r>
              <a:rPr lang="fr-FR" b="1" dirty="0" smtClean="0"/>
              <a:t>Si vous avez une seule proposition</a:t>
            </a:r>
            <a:r>
              <a:rPr lang="fr-FR" dirty="0" smtClean="0"/>
              <a:t>, vous pouvez l’accepter ou la refuser. Mais refusez la uniquement si vous êtes sûr d’avoir accès à une autre formation (hors </a:t>
            </a:r>
            <a:r>
              <a:rPr lang="fr-FR" dirty="0" err="1" smtClean="0"/>
              <a:t>Parcoursup</a:t>
            </a:r>
            <a:r>
              <a:rPr lang="fr-FR" dirty="0" smtClean="0"/>
              <a:t>) ! </a:t>
            </a:r>
          </a:p>
          <a:p>
            <a:pPr algn="just"/>
            <a:r>
              <a:rPr lang="fr-FR" b="1" dirty="0" smtClean="0"/>
              <a:t>Si vous avez plusieurs propositions </a:t>
            </a:r>
            <a:r>
              <a:rPr lang="fr-FR" dirty="0" smtClean="0"/>
              <a:t>: </a:t>
            </a:r>
          </a:p>
          <a:p>
            <a:pPr lvl="1" algn="just"/>
            <a:r>
              <a:rPr lang="fr-FR" dirty="0" smtClean="0"/>
              <a:t>Vous ne pouvez en accepter qu’une seule</a:t>
            </a:r>
          </a:p>
          <a:p>
            <a:pPr lvl="1" algn="just"/>
            <a:r>
              <a:rPr lang="fr-FR" dirty="0" smtClean="0"/>
              <a:t>En l’acceptant, vous renoncez à toutes les autres propositions </a:t>
            </a:r>
          </a:p>
          <a:p>
            <a:pPr lvl="1" algn="just"/>
            <a:r>
              <a:rPr lang="fr-FR" dirty="0" smtClean="0"/>
              <a:t>Si vous avez des vœux en attente, vous pouvez tout de même accepter une proposition, mais préciser que vous maintenez vos demandes en attente</a:t>
            </a:r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707360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755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4 : Phase complémentaire</a:t>
            </a:r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sz="quarter" idx="1"/>
          </p:nvPr>
        </p:nvSpPr>
        <p:spPr>
          <a:xfrm>
            <a:off x="413252" y="1268760"/>
            <a:ext cx="8280920" cy="86409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Dès le 26 juin</a:t>
            </a:r>
            <a:endParaRPr lang="fr-FR" b="1" i="1" u="sng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2132856"/>
            <a:ext cx="850392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fr-FR" dirty="0" smtClean="0"/>
          </a:p>
          <a:p>
            <a:pPr algn="just"/>
            <a:r>
              <a:rPr lang="fr-FR" dirty="0" smtClean="0"/>
              <a:t>Les inscrits sur </a:t>
            </a:r>
            <a:r>
              <a:rPr lang="fr-FR" dirty="0" err="1" smtClean="0"/>
              <a:t>Parcoursup</a:t>
            </a:r>
            <a:r>
              <a:rPr lang="fr-FR" dirty="0" smtClean="0"/>
              <a:t> peuvent consulter les places vacantes et pourront formuler de nouveaux vœux</a:t>
            </a:r>
          </a:p>
          <a:p>
            <a:pPr algn="just"/>
            <a:endParaRPr lang="fr-FR" dirty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707360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678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5 : Inscription administrative</a:t>
            </a:r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sz="quarter" idx="1"/>
          </p:nvPr>
        </p:nvSpPr>
        <p:spPr>
          <a:xfrm>
            <a:off x="413252" y="1268760"/>
            <a:ext cx="8280920" cy="86409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b="1" i="1" u="sng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2132856"/>
            <a:ext cx="850392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fr-FR" dirty="0" smtClean="0"/>
          </a:p>
          <a:p>
            <a:pPr algn="just"/>
            <a:r>
              <a:rPr lang="fr-FR" dirty="0" smtClean="0"/>
              <a:t>Une fois que vous avez accepté une proposition, vous devez vous inscrire dans l’établissement. </a:t>
            </a:r>
            <a:endParaRPr lang="fr-FR" dirty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 smtClean="0"/>
          </a:p>
          <a:p>
            <a:pPr marL="0" indent="0" algn="just">
              <a:buNone/>
            </a:pP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707360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624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questions 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Rubrique « contact » du site </a:t>
            </a:r>
            <a:r>
              <a:rPr lang="fr-FR" dirty="0" err="1" smtClean="0"/>
              <a:t>parcoursup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Détails de la procédure :  </a:t>
            </a:r>
            <a:r>
              <a:rPr lang="fr-FR" dirty="0" smtClean="0">
                <a:hlinkClick r:id="rId2"/>
              </a:rPr>
              <a:t>https://www.parcoursup.fr/index.php?desc=comment</a:t>
            </a:r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i="1" dirty="0" smtClean="0"/>
              <a:t>Mme Barrios et vos professeurs vous accompagneront </a:t>
            </a:r>
          </a:p>
          <a:p>
            <a:pPr marL="0" indent="0" algn="ctr">
              <a:buNone/>
            </a:pPr>
            <a:r>
              <a:rPr lang="fr-FR" i="1" dirty="0" smtClean="0"/>
              <a:t>dans cette procédure ! 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131296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9573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vert="horz" anchor="b">
            <a:normAutofit/>
          </a:bodyPr>
          <a:lstStyle/>
          <a:p>
            <a:r>
              <a:rPr lang="fr-FR" sz="3300" dirty="0">
                <a:solidFill>
                  <a:schemeClr val="accent3">
                    <a:shade val="75000"/>
                  </a:schemeClr>
                </a:solidFill>
              </a:rPr>
              <a:t>Procédure d’admission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fr-FR" b="1" dirty="0" smtClean="0"/>
              <a:t>ETAPE 1 : Inscription et Formulation des vœux </a:t>
            </a:r>
          </a:p>
          <a:p>
            <a:pPr lvl="1"/>
            <a:r>
              <a:rPr lang="fr-FR" dirty="0" smtClean="0"/>
              <a:t>lundi 22 janvier </a:t>
            </a:r>
            <a:r>
              <a:rPr lang="fr-FR" b="1" dirty="0" smtClean="0"/>
              <a:t>au mardi 13 mars 18h </a:t>
            </a:r>
            <a:r>
              <a:rPr lang="fr-FR" dirty="0" smtClean="0"/>
              <a:t>(</a:t>
            </a:r>
            <a:r>
              <a:rPr lang="fr-FR" i="1" dirty="0" smtClean="0"/>
              <a:t>heure française</a:t>
            </a:r>
            <a:r>
              <a:rPr lang="fr-FR" dirty="0" smtClean="0"/>
              <a:t>)</a:t>
            </a:r>
          </a:p>
          <a:p>
            <a:r>
              <a:rPr lang="fr-FR" b="1" dirty="0" smtClean="0"/>
              <a:t>ETAPE 2 : Constitution</a:t>
            </a:r>
            <a:r>
              <a:rPr lang="fr-FR" dirty="0" smtClean="0"/>
              <a:t> des dossiers et confirmation des vœux</a:t>
            </a:r>
          </a:p>
          <a:p>
            <a:pPr lvl="1"/>
            <a:r>
              <a:rPr lang="fr-FR" dirty="0" smtClean="0"/>
              <a:t>du 22 janvier au </a:t>
            </a:r>
            <a:r>
              <a:rPr lang="fr-FR" b="1" dirty="0" smtClean="0"/>
              <a:t>samedi 31 mars </a:t>
            </a:r>
          </a:p>
          <a:p>
            <a:r>
              <a:rPr lang="fr-FR" b="1" dirty="0" smtClean="0"/>
              <a:t>ETAPE 3 : Proposition d’admission par les établissements + envoi de vos réponses aux propositions</a:t>
            </a:r>
          </a:p>
          <a:p>
            <a:pPr lvl="1"/>
            <a:r>
              <a:rPr lang="fr-FR" b="1" dirty="0" smtClean="0"/>
              <a:t>du 22 mai au 21 septembre</a:t>
            </a:r>
          </a:p>
          <a:p>
            <a:r>
              <a:rPr lang="fr-FR" b="1" dirty="0" smtClean="0"/>
              <a:t>ETAPE 4 : Phase complémentaire </a:t>
            </a:r>
          </a:p>
          <a:p>
            <a:pPr lvl="1"/>
            <a:r>
              <a:rPr lang="fr-FR" b="1" dirty="0" smtClean="0"/>
              <a:t>À partir du 26 juin</a:t>
            </a:r>
            <a:endParaRPr lang="fr-FR" b="1" dirty="0"/>
          </a:p>
          <a:p>
            <a:r>
              <a:rPr lang="fr-FR" b="1" dirty="0" smtClean="0"/>
              <a:t>ETAPE 5 : Inscription administrative</a:t>
            </a:r>
          </a:p>
          <a:p>
            <a:pPr lvl="1"/>
            <a:r>
              <a:rPr lang="fr-FR" b="1" dirty="0" smtClean="0"/>
              <a:t>Été 2018</a:t>
            </a:r>
            <a:endParaRPr lang="fr-FR" b="1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3408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1 : Inscription et Formulation des vœux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S’informer sur les formations et les attentes : </a:t>
            </a:r>
            <a:r>
              <a:rPr lang="fr-FR" dirty="0" smtClean="0">
                <a:hlinkClick r:id="rId3"/>
              </a:rPr>
              <a:t>https://dossier.parcoursup.fr/Candidat/recherche</a:t>
            </a:r>
            <a:endParaRPr lang="fr-FR" dirty="0"/>
          </a:p>
          <a:p>
            <a:r>
              <a:rPr lang="fr-FR" dirty="0" smtClean="0"/>
              <a:t>Consultez bien les rubriques :</a:t>
            </a:r>
          </a:p>
          <a:p>
            <a:pPr lvl="1"/>
            <a:r>
              <a:rPr lang="fr-FR" dirty="0" smtClean="0"/>
              <a:t>Caractéristiques</a:t>
            </a:r>
          </a:p>
          <a:p>
            <a:pPr lvl="1"/>
            <a:r>
              <a:rPr lang="fr-FR" dirty="0" smtClean="0"/>
              <a:t>Critères d’examen du dossier</a:t>
            </a:r>
          </a:p>
          <a:p>
            <a:pPr lvl="1"/>
            <a:r>
              <a:rPr lang="fr-FR" dirty="0" smtClean="0"/>
              <a:t>Réussite/débouchés</a:t>
            </a:r>
          </a:p>
          <a:p>
            <a:pPr lvl="1"/>
            <a:r>
              <a:rPr lang="fr-FR" dirty="0" smtClean="0"/>
              <a:t>Contexte et chiffres</a:t>
            </a:r>
          </a:p>
          <a:p>
            <a:pPr lvl="1"/>
            <a:r>
              <a:rPr lang="fr-FR" dirty="0" smtClean="0"/>
              <a:t>Frais</a:t>
            </a:r>
          </a:p>
          <a:p>
            <a:pPr lvl="1"/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1484784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1) S’informer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3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1 : Inscription et Formulation des vœux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Il vous faut :</a:t>
            </a:r>
          </a:p>
          <a:p>
            <a:pPr lvl="1"/>
            <a:r>
              <a:rPr lang="fr-FR" dirty="0" smtClean="0"/>
              <a:t>Adresse électronique valide pendant toute la durée de la procédure</a:t>
            </a:r>
          </a:p>
          <a:p>
            <a:pPr lvl="1"/>
            <a:r>
              <a:rPr lang="fr-FR" dirty="0" smtClean="0"/>
              <a:t>Relevé de notes des épreuves anticipées du bac (1</a:t>
            </a:r>
            <a:r>
              <a:rPr lang="fr-FR" baseline="30000" dirty="0" smtClean="0"/>
              <a:t>ère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Relevé de notes des épreuves du bac</a:t>
            </a:r>
          </a:p>
          <a:p>
            <a:r>
              <a:rPr lang="fr-FR" dirty="0" smtClean="0"/>
              <a:t>Conservez bien : </a:t>
            </a:r>
          </a:p>
          <a:p>
            <a:pPr lvl="1"/>
            <a:r>
              <a:rPr lang="fr-FR" dirty="0" smtClean="0"/>
              <a:t>Numéro de dossier</a:t>
            </a:r>
          </a:p>
          <a:p>
            <a:pPr lvl="1"/>
            <a:r>
              <a:rPr lang="fr-FR" dirty="0" smtClean="0"/>
              <a:t>Mot de passe</a:t>
            </a:r>
          </a:p>
          <a:p>
            <a:pPr lvl="1"/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1484784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2</a:t>
            </a:r>
            <a:r>
              <a:rPr lang="fr-FR" dirty="0" smtClean="0"/>
              <a:t>) S’inscrire : </a:t>
            </a:r>
            <a:r>
              <a:rPr lang="fr-FR" b="1" i="1" u="sng" dirty="0" smtClean="0"/>
              <a:t>avant le 13 mars</a:t>
            </a:r>
            <a:endParaRPr lang="fr-FR" b="1" i="1" u="sng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1 : Formulation des vœux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S’informer sur les formations et les attentes : </a:t>
            </a:r>
            <a:r>
              <a:rPr lang="fr-FR" dirty="0" smtClean="0">
                <a:hlinkClick r:id="rId3"/>
              </a:rPr>
              <a:t>https://dossier.parcoursup.fr/Candidat/recherche</a:t>
            </a:r>
            <a:endParaRPr lang="fr-FR" dirty="0"/>
          </a:p>
          <a:p>
            <a:r>
              <a:rPr lang="fr-FR" dirty="0" smtClean="0"/>
              <a:t>Consultez bien les rubriques :</a:t>
            </a:r>
          </a:p>
          <a:p>
            <a:pPr lvl="1"/>
            <a:r>
              <a:rPr lang="fr-FR" dirty="0" smtClean="0"/>
              <a:t>Caractéristiques</a:t>
            </a:r>
          </a:p>
          <a:p>
            <a:pPr lvl="1"/>
            <a:r>
              <a:rPr lang="fr-FR" dirty="0" smtClean="0"/>
              <a:t>Critères d’examen du dossier</a:t>
            </a:r>
          </a:p>
          <a:p>
            <a:pPr lvl="1"/>
            <a:r>
              <a:rPr lang="fr-FR" dirty="0" smtClean="0"/>
              <a:t>Réussite/débouchés</a:t>
            </a:r>
          </a:p>
          <a:p>
            <a:pPr lvl="1"/>
            <a:r>
              <a:rPr lang="fr-FR" dirty="0" smtClean="0"/>
              <a:t>Contexte et chiffres</a:t>
            </a:r>
          </a:p>
          <a:p>
            <a:pPr lvl="1"/>
            <a:r>
              <a:rPr lang="fr-FR" dirty="0" smtClean="0"/>
              <a:t>Frais</a:t>
            </a:r>
          </a:p>
          <a:p>
            <a:pPr lvl="1"/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1484784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3) Sélectionner les formations demandées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56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1 : Formulation des vœux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algn="just"/>
            <a:r>
              <a:rPr lang="fr-FR" b="1" dirty="0" smtClean="0"/>
              <a:t>10 vœux au total</a:t>
            </a:r>
            <a:r>
              <a:rPr lang="fr-FR" dirty="0" smtClean="0"/>
              <a:t>, sur des filières sélectives (DUT, CPGE, certaines licences, etc.) ou non sélectives (la plupart des licences)</a:t>
            </a:r>
          </a:p>
          <a:p>
            <a:pPr algn="just"/>
            <a:r>
              <a:rPr lang="fr-FR" dirty="0" smtClean="0"/>
              <a:t>Il existe des </a:t>
            </a:r>
            <a:r>
              <a:rPr lang="fr-FR" b="1" dirty="0" smtClean="0"/>
              <a:t>vœux multiples</a:t>
            </a:r>
            <a:r>
              <a:rPr lang="fr-FR" dirty="0" smtClean="0"/>
              <a:t>, avec 10 sous-vœux possibles. Par exemple, vous choisissez un vœu multiple « DUT carrières juridiques », avec 10 sous-vœux qui sont 10 établissements qui proposent cette formation</a:t>
            </a:r>
          </a:p>
          <a:p>
            <a:pPr algn="just"/>
            <a:r>
              <a:rPr lang="fr-FR" dirty="0" smtClean="0"/>
              <a:t>Une fois validé, vous pouvez toujours </a:t>
            </a:r>
            <a:r>
              <a:rPr lang="fr-FR" b="1" dirty="0" smtClean="0"/>
              <a:t>supprimer un vœu et le remplacer par un autre </a:t>
            </a:r>
            <a:r>
              <a:rPr lang="fr-FR" b="1" i="1" dirty="0" smtClean="0"/>
              <a:t>jusqu’au 13 mars</a:t>
            </a:r>
            <a:r>
              <a:rPr lang="fr-FR" dirty="0" smtClean="0"/>
              <a:t> tant que vous ne l’avez pas confirmé. Une fois confirmé, vous pourrez toujours renoncer à un vœu, mais sans pouvoir le remplacer. </a:t>
            </a: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23528" y="1484784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Remarques sur les vœux :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819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ETAPE 2 : Confirmation des vœux </a:t>
            </a:r>
            <a:br>
              <a:rPr lang="fr-FR" dirty="0" smtClean="0"/>
            </a:br>
            <a:r>
              <a:rPr lang="fr-FR" dirty="0" smtClean="0"/>
              <a:t>et constitution des dossiers</a:t>
            </a:r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sz="quarter" idx="1"/>
          </p:nvPr>
        </p:nvSpPr>
        <p:spPr>
          <a:xfrm>
            <a:off x="413252" y="1268760"/>
            <a:ext cx="8280920" cy="86409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Avant le </a:t>
            </a:r>
            <a:r>
              <a:rPr lang="fr-FR" b="1" i="1" u="sng" dirty="0" smtClean="0"/>
              <a:t>31 mars</a:t>
            </a:r>
            <a:endParaRPr lang="fr-FR" b="1" i="1" u="sng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2132856"/>
            <a:ext cx="8503920" cy="4176464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fr-FR" dirty="0" smtClean="0"/>
          </a:p>
          <a:p>
            <a:pPr algn="just"/>
            <a:r>
              <a:rPr lang="fr-FR" dirty="0" smtClean="0"/>
              <a:t>Vous devez compléter chaque </a:t>
            </a:r>
            <a:r>
              <a:rPr lang="fr-FR" b="1" dirty="0" smtClean="0"/>
              <a:t>dossier</a:t>
            </a:r>
            <a:r>
              <a:rPr lang="fr-FR" dirty="0" smtClean="0"/>
              <a:t> pour chaque vœu, avec des éléments qui varient selon la formation : </a:t>
            </a:r>
          </a:p>
          <a:p>
            <a:pPr lvl="1" algn="just"/>
            <a:r>
              <a:rPr lang="fr-FR" dirty="0" smtClean="0"/>
              <a:t>Projet de formation motivé : lettre de motivation de 1500 caractères maximum, à compléter en ligne</a:t>
            </a:r>
          </a:p>
          <a:p>
            <a:pPr lvl="1" algn="just"/>
            <a:r>
              <a:rPr lang="fr-FR" dirty="0" smtClean="0"/>
              <a:t>parfois CV</a:t>
            </a:r>
          </a:p>
          <a:p>
            <a:pPr lvl="1" algn="just"/>
            <a:r>
              <a:rPr lang="fr-FR" dirty="0" smtClean="0"/>
              <a:t>bulletins…</a:t>
            </a:r>
          </a:p>
          <a:p>
            <a:pPr algn="just"/>
            <a:r>
              <a:rPr lang="fr-FR" dirty="0" smtClean="0"/>
              <a:t>Ensuite, vous devez indiquez vos </a:t>
            </a:r>
            <a:r>
              <a:rPr lang="fr-FR" b="1" dirty="0" smtClean="0"/>
              <a:t>préférences</a:t>
            </a:r>
          </a:p>
          <a:p>
            <a:pPr algn="just"/>
            <a:r>
              <a:rPr lang="fr-FR" dirty="0" smtClean="0"/>
              <a:t>Puis </a:t>
            </a:r>
            <a:r>
              <a:rPr lang="fr-FR" b="1" dirty="0" smtClean="0"/>
              <a:t>confirmer</a:t>
            </a:r>
            <a:r>
              <a:rPr lang="fr-FR" dirty="0" smtClean="0"/>
              <a:t> vos vœux . </a:t>
            </a:r>
            <a:endParaRPr lang="fr-FR" dirty="0"/>
          </a:p>
          <a:p>
            <a:pPr marL="274320" lvl="1" indent="0" algn="ctr">
              <a:buNone/>
            </a:pPr>
            <a:r>
              <a:rPr lang="fr-FR" b="1" i="1" dirty="0" smtClean="0">
                <a:solidFill>
                  <a:srgbClr val="FF0000"/>
                </a:solidFill>
              </a:rPr>
              <a:t>Vos vœux ne seront pris en compte que s’ils sont confirmés ! 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Présentation Parcoursup 2018 - Lycée francobolivien - L. MILLIAT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34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3 : Les réponses</a:t>
            </a:r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sz="quarter" idx="1"/>
          </p:nvPr>
        </p:nvSpPr>
        <p:spPr>
          <a:xfrm>
            <a:off x="413252" y="1268760"/>
            <a:ext cx="8280920" cy="86409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Du 22 mai au 21 septembre</a:t>
            </a:r>
            <a:endParaRPr lang="fr-FR" b="1" i="1" u="sng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2132856"/>
            <a:ext cx="8503920" cy="417646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fr-FR" dirty="0" smtClean="0"/>
          </a:p>
          <a:p>
            <a:pPr algn="just"/>
            <a:r>
              <a:rPr lang="fr-FR" dirty="0" smtClean="0"/>
              <a:t>Vous recevez les propositions des établissements. Vous pouvez recevoir aucune, une ou plusieurs propositions</a:t>
            </a:r>
          </a:p>
          <a:p>
            <a:pPr marL="0" indent="0" algn="just">
              <a:buNone/>
            </a:pPr>
            <a:endParaRPr lang="fr-FR" dirty="0" smtClean="0"/>
          </a:p>
          <a:p>
            <a:pPr algn="just"/>
            <a:r>
              <a:rPr lang="fr-FR" dirty="0" smtClean="0"/>
              <a:t>Les universités peuvent vous répondre : </a:t>
            </a:r>
          </a:p>
          <a:p>
            <a:pPr lvl="1" algn="just"/>
            <a:r>
              <a:rPr lang="fr-FR" dirty="0" smtClean="0"/>
              <a:t>Oui</a:t>
            </a:r>
          </a:p>
          <a:p>
            <a:pPr lvl="1" algn="just"/>
            <a:r>
              <a:rPr lang="fr-FR" dirty="0" smtClean="0"/>
              <a:t>Oui si (l’université vous oblige à suivre une remise à niveau)</a:t>
            </a:r>
          </a:p>
          <a:p>
            <a:pPr lvl="1" algn="just"/>
            <a:r>
              <a:rPr lang="fr-FR" dirty="0" smtClean="0"/>
              <a:t>En attente d’une place</a:t>
            </a:r>
          </a:p>
          <a:p>
            <a:pPr algn="just"/>
            <a:r>
              <a:rPr lang="fr-FR" dirty="0" smtClean="0"/>
              <a:t>Les filières sélectives peuvent vous répondre : </a:t>
            </a:r>
          </a:p>
          <a:p>
            <a:pPr lvl="1" algn="just"/>
            <a:r>
              <a:rPr lang="fr-FR" dirty="0" smtClean="0"/>
              <a:t>Oui</a:t>
            </a:r>
          </a:p>
          <a:p>
            <a:pPr lvl="1" algn="just"/>
            <a:r>
              <a:rPr lang="fr-FR" dirty="0" smtClean="0"/>
              <a:t>Non</a:t>
            </a:r>
          </a:p>
          <a:p>
            <a:pPr lvl="1" algn="just"/>
            <a:r>
              <a:rPr lang="fr-FR" dirty="0" smtClean="0"/>
              <a:t>En attente d’une place</a:t>
            </a:r>
          </a:p>
          <a:p>
            <a:pPr algn="just"/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707360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655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ETAPE 3 : Les réponses</a:t>
            </a:r>
            <a:endParaRPr lang="fr-FR" dirty="0"/>
          </a:p>
        </p:txBody>
      </p:sp>
      <p:sp>
        <p:nvSpPr>
          <p:cNvPr id="6" name="Titre 1"/>
          <p:cNvSpPr txBox="1">
            <a:spLocks noGrp="1"/>
          </p:cNvSpPr>
          <p:nvPr>
            <p:ph sz="quarter" idx="1"/>
          </p:nvPr>
        </p:nvSpPr>
        <p:spPr>
          <a:xfrm>
            <a:off x="413252" y="1268760"/>
            <a:ext cx="8280920" cy="86409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i="1" u="sng" dirty="0" smtClean="0"/>
              <a:t>Remarques </a:t>
            </a:r>
            <a:endParaRPr lang="fr-FR" b="1" i="1" u="sng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01752" y="2132856"/>
            <a:ext cx="850392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fr-FR" dirty="0" smtClean="0"/>
          </a:p>
          <a:p>
            <a:pPr algn="just"/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04800" y="6410848"/>
            <a:ext cx="5707360" cy="365760"/>
          </a:xfrm>
        </p:spPr>
        <p:txBody>
          <a:bodyPr/>
          <a:lstStyle/>
          <a:p>
            <a:r>
              <a:rPr lang="fr-FR" dirty="0" smtClean="0"/>
              <a:t>Présentation </a:t>
            </a:r>
            <a:r>
              <a:rPr lang="fr-FR" dirty="0" err="1" smtClean="0"/>
              <a:t>Parcoursup</a:t>
            </a:r>
            <a:r>
              <a:rPr lang="fr-FR" dirty="0" smtClean="0"/>
              <a:t> 2018 - Lycée </a:t>
            </a:r>
            <a:r>
              <a:rPr lang="fr-FR" dirty="0" err="1" smtClean="0"/>
              <a:t>francobolivien</a:t>
            </a:r>
            <a:r>
              <a:rPr lang="fr-FR" dirty="0" smtClean="0"/>
              <a:t> - L. MILLIAT</a:t>
            </a:r>
            <a:endParaRPr lang="fr-F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9" t="60516" r="9491" b="8234"/>
          <a:stretch/>
        </p:blipFill>
        <p:spPr bwMode="auto">
          <a:xfrm>
            <a:off x="125303" y="2420889"/>
            <a:ext cx="8856818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39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Personnalisé 2">
      <a:dk1>
        <a:srgbClr val="4B5064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C00000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739</Words>
  <Application>Microsoft Office PowerPoint</Application>
  <PresentationFormat>Affichage à l'écran (4:3)</PresentationFormat>
  <Paragraphs>127</Paragraphs>
  <Slides>13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Civil</vt:lpstr>
      <vt:lpstr>PARCOURSUP, c’est quoi ?</vt:lpstr>
      <vt:lpstr>Procédure d’admission</vt:lpstr>
      <vt:lpstr>ETAPE 1 : Inscription et Formulation des vœux</vt:lpstr>
      <vt:lpstr>ETAPE 1 : Inscription et Formulation des vœux</vt:lpstr>
      <vt:lpstr>ETAPE 1 : Formulation des vœux</vt:lpstr>
      <vt:lpstr>ETAPE 1 : Formulation des vœux</vt:lpstr>
      <vt:lpstr>ETAPE 2 : Confirmation des vœux  et constitution des dossiers</vt:lpstr>
      <vt:lpstr>ETAPE 3 : Les réponses</vt:lpstr>
      <vt:lpstr>ETAPE 3 : Les réponses</vt:lpstr>
      <vt:lpstr>ETAPE 3 : Les réponses</vt:lpstr>
      <vt:lpstr>ETAPE 4 : Phase complémentaire</vt:lpstr>
      <vt:lpstr>ETAPE 5 : Inscription administrative</vt:lpstr>
      <vt:lpstr>Des questions 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M</dc:creator>
  <cp:lastModifiedBy>Laurence M</cp:lastModifiedBy>
  <cp:revision>13</cp:revision>
  <dcterms:created xsi:type="dcterms:W3CDTF">2018-01-22T09:37:07Z</dcterms:created>
  <dcterms:modified xsi:type="dcterms:W3CDTF">2018-01-22T15:49:58Z</dcterms:modified>
</cp:coreProperties>
</file>